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28" r:id="rId13"/>
  </p:sldIdLst>
  <p:sldSz cx="12192000" cy="6856413"/>
  <p:notesSz cx="12192000" cy="9721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074" y="3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DEFA01-0FEE-46AB-9427-64CA426FE724}" type="datetimeFigureOut">
              <a:rPr lang="nl-NL" smtClean="0"/>
              <a:t>7-10-2025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179763" y="1216025"/>
            <a:ext cx="5832475" cy="32797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1219200" y="4678363"/>
            <a:ext cx="9753600" cy="3829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234488"/>
            <a:ext cx="5283200" cy="487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6905625" y="9234488"/>
            <a:ext cx="5283200" cy="487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93263-1D7B-4B98-8E25-E9714167E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7651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93263-1D7B-4B98-8E25-E9714167E651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9384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FD6E3-CF37-B132-648C-4FE635099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81FC1D0-2C59-A6B3-65F3-EF34CA1896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458788" y="3048000"/>
            <a:ext cx="14633576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8D43FFB-4239-C8C6-3833-3076454D73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 rtlCol="0"/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9024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385822"/>
            <a:ext cx="10363200" cy="16162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1D40AF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4309872"/>
            <a:ext cx="8534400" cy="1924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055E45"/>
                </a:solidFill>
                <a:latin typeface="Montserrat Medium"/>
                <a:cs typeface="Montserrat Mediu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6A7280"/>
                </a:solidFill>
                <a:latin typeface="Montserrat"/>
                <a:cs typeface="Montserrat"/>
              </a:defRPr>
            </a:lvl1pPr>
          </a:lstStyle>
          <a:p>
            <a:pPr marL="54610">
              <a:lnSpc>
                <a:spcPts val="1190"/>
              </a:lnSpc>
            </a:pPr>
            <a:r>
              <a:rPr spc="-65" dirty="0"/>
              <a:t>Slide</a:t>
            </a:r>
            <a:r>
              <a:rPr spc="15" dirty="0"/>
              <a:t> </a:t>
            </a:r>
            <a:fld id="{81D60167-4931-47E6-BA6A-407CBD079E47}" type="slidenum">
              <a:rPr spc="-20" dirty="0"/>
              <a:t>‹nr.›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1D40AF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055E45"/>
                </a:solidFill>
                <a:latin typeface="Montserrat Medium"/>
                <a:cs typeface="Montserrat Mediu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6A7280"/>
                </a:solidFill>
                <a:latin typeface="Montserrat"/>
                <a:cs typeface="Montserrat"/>
              </a:defRPr>
            </a:lvl1pPr>
          </a:lstStyle>
          <a:p>
            <a:pPr marL="54610">
              <a:lnSpc>
                <a:spcPts val="1190"/>
              </a:lnSpc>
            </a:pPr>
            <a:r>
              <a:rPr spc="-65" dirty="0"/>
              <a:t>Slide</a:t>
            </a:r>
            <a:r>
              <a:rPr spc="15" dirty="0"/>
              <a:t> </a:t>
            </a:r>
            <a:fld id="{81D60167-4931-47E6-BA6A-407CBD079E47}" type="slidenum">
              <a:rPr spc="-20" dirty="0"/>
              <a:t>‹nr.›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1D40AF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770126"/>
            <a:ext cx="5303520" cy="5079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35699" y="1342122"/>
            <a:ext cx="5454650" cy="4786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>
                <a:solidFill>
                  <a:srgbClr val="1D40AF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6A7280"/>
                </a:solidFill>
                <a:latin typeface="Montserrat"/>
                <a:cs typeface="Montserrat"/>
              </a:defRPr>
            </a:lvl1pPr>
          </a:lstStyle>
          <a:p>
            <a:pPr marL="54610">
              <a:lnSpc>
                <a:spcPts val="1190"/>
              </a:lnSpc>
            </a:pPr>
            <a:r>
              <a:rPr spc="-65" dirty="0"/>
              <a:t>Slide</a:t>
            </a:r>
            <a:r>
              <a:rPr spc="15" dirty="0"/>
              <a:t> </a:t>
            </a:r>
            <a:fld id="{81D60167-4931-47E6-BA6A-407CBD079E47}" type="slidenum">
              <a:rPr spc="-20" dirty="0"/>
              <a:t>‹nr.›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1D40AF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6A7280"/>
                </a:solidFill>
                <a:latin typeface="Montserrat"/>
                <a:cs typeface="Montserrat"/>
              </a:defRPr>
            </a:lvl1pPr>
          </a:lstStyle>
          <a:p>
            <a:pPr marL="54610">
              <a:lnSpc>
                <a:spcPts val="1190"/>
              </a:lnSpc>
            </a:pPr>
            <a:r>
              <a:rPr spc="-65" dirty="0"/>
              <a:t>Slide</a:t>
            </a:r>
            <a:r>
              <a:rPr spc="15" dirty="0"/>
              <a:t> </a:t>
            </a:r>
            <a:fld id="{81D60167-4931-47E6-BA6A-407CBD079E47}" type="slidenum">
              <a:rPr spc="-20" dirty="0"/>
              <a:t>‹nr.›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6A7280"/>
                </a:solidFill>
                <a:latin typeface="Montserrat"/>
                <a:cs typeface="Montserrat"/>
              </a:defRPr>
            </a:lvl1pPr>
          </a:lstStyle>
          <a:p>
            <a:pPr marL="54610">
              <a:lnSpc>
                <a:spcPts val="1190"/>
              </a:lnSpc>
            </a:pPr>
            <a:r>
              <a:rPr spc="-65" dirty="0"/>
              <a:t>Slide</a:t>
            </a:r>
            <a:r>
              <a:rPr spc="15" dirty="0"/>
              <a:t> </a:t>
            </a:r>
            <a:fld id="{81D60167-4931-47E6-BA6A-407CBD079E47}" type="slidenum">
              <a:rPr spc="-20" dirty="0"/>
              <a:t>‹nr.›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fbeelding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6413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53" name="Vrije vorm: Vorm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037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9" name="Vrije v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-9094" y="4307173"/>
            <a:ext cx="255039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vert="horz" wrap="square" lIns="91419" tIns="45709" rIns="91419" bIns="45709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31" name="Vrije v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7470"/>
            <a:ext cx="2550984" cy="2559848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19" tIns="45709" rIns="91419" bIns="45709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33" name="Afbeelding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59748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000"/>
            </a:schemeClr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>
            <a:defPPr>
              <a:defRPr lang="nl-NL"/>
            </a:defPPr>
          </a:lstStyle>
          <a:p>
            <a:pPr rtl="0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460566" y="1057029"/>
            <a:ext cx="7965461" cy="993934"/>
          </a:xfrm>
        </p:spPr>
        <p:txBody>
          <a:bodyPr lIns="91440" tIns="0" rIns="91440" bIns="0" rtlCol="0" anchor="b" anchorCtr="0">
            <a:noAutofit/>
          </a:bodyPr>
          <a:lstStyle>
            <a:lvl1pPr algn="l">
              <a:lnSpc>
                <a:spcPct val="100000"/>
              </a:lnSpc>
              <a:defRPr lang="nl-NL" sz="3599" b="1">
                <a:latin typeface="+mj-lt"/>
                <a:cs typeface="Arial" panose="020B0604020202020204" pitchFamily="34" charset="0"/>
              </a:defRPr>
            </a:lvl1pPr>
          </a:lstStyle>
          <a:p>
            <a:pPr rtl="0"/>
            <a:r>
              <a:rPr lang="nl-NL"/>
              <a:t>Klik om titel toe te voegen</a:t>
            </a:r>
          </a:p>
        </p:txBody>
      </p:sp>
      <p:sp>
        <p:nvSpPr>
          <p:cNvPr id="13" name="Tijdelijke aanduiding voor inhoud 3">
            <a:extLst>
              <a:ext uri="{FF2B5EF4-FFF2-40B4-BE49-F238E27FC236}">
                <a16:creationId xmlns:a16="http://schemas.microsoft.com/office/drawing/2014/main" id="{B20F5EA7-881C-8FB7-EAC9-89C8F2E5865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0565" y="2302496"/>
            <a:ext cx="7965460" cy="3496889"/>
          </a:xfrm>
        </p:spPr>
        <p:txBody>
          <a:bodyPr lIns="91440" tIns="0" rIns="91440" bIns="0" rtlCol="0">
            <a:normAutofit/>
          </a:bodyPr>
          <a:lstStyle>
            <a:lvl1pPr>
              <a:spcBef>
                <a:spcPts val="1000"/>
              </a:spcBef>
              <a:defRPr lang="nl-NL" sz="1800"/>
            </a:lvl1pPr>
            <a:lvl2pPr>
              <a:spcBef>
                <a:spcPts val="1000"/>
              </a:spcBef>
              <a:defRPr lang="nl-NL" sz="1800"/>
            </a:lvl2pPr>
            <a:lvl3pPr>
              <a:spcBef>
                <a:spcPts val="1000"/>
              </a:spcBef>
              <a:defRPr lang="nl-NL" sz="1800"/>
            </a:lvl3pPr>
            <a:lvl4pPr>
              <a:spcBef>
                <a:spcPts val="1000"/>
              </a:spcBef>
              <a:defRPr lang="nl-NL" sz="1800"/>
            </a:lvl4pPr>
            <a:lvl5pPr>
              <a:spcBef>
                <a:spcPts val="1000"/>
              </a:spcBef>
              <a:defRPr lang="nl-NL" sz="1800"/>
            </a:lvl5pPr>
          </a:lstStyle>
          <a:p>
            <a:pPr lvl="0" rtl="0"/>
            <a:r>
              <a:rPr lang="nl-NL"/>
              <a:t>Klik om tekst toe te voegen</a:t>
            </a:r>
          </a:p>
          <a:p>
            <a:pPr lvl="1" rtl="0"/>
            <a:r>
              <a:rPr lang="nl-NL"/>
              <a:t>Tweede niveau</a:t>
            </a:r>
          </a:p>
          <a:p>
            <a:pPr lvl="2" rtl="0"/>
            <a:r>
              <a:rPr lang="nl-NL"/>
              <a:t>Derde niveau</a:t>
            </a:r>
          </a:p>
          <a:p>
            <a:pPr lvl="3" rtl="0"/>
            <a:r>
              <a:rPr lang="nl-NL"/>
              <a:t>Vierde niveau</a:t>
            </a:r>
          </a:p>
          <a:p>
            <a:pPr lvl="4" rtl="0"/>
            <a:r>
              <a:rPr lang="nl-NL"/>
              <a:t>Vijfde niveau</a:t>
            </a:r>
          </a:p>
        </p:txBody>
      </p:sp>
      <p:sp>
        <p:nvSpPr>
          <p:cNvPr id="18" name="Tijdelijke aanduiding voor dianummer 2">
            <a:extLst>
              <a:ext uri="{FF2B5EF4-FFF2-40B4-BE49-F238E27FC236}">
                <a16:creationId xmlns:a16="http://schemas.microsoft.com/office/drawing/2014/main" id="{ED7A50D8-0839-EC58-FFBE-315A20995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8" y="457094"/>
            <a:ext cx="1067589" cy="246221"/>
          </a:xfrm>
        </p:spPr>
        <p:txBody>
          <a:bodyPr rtlCol="0"/>
          <a:lstStyle>
            <a:lvl1pPr>
              <a:defRPr lang="nl-NL" sz="1600">
                <a:latin typeface="+mj-lt"/>
              </a:defRPr>
            </a:lvl1pPr>
          </a:lstStyle>
          <a:p>
            <a:pPr rtl="0"/>
            <a:fld id="{48F63A3B-78C7-47BE-AE5E-E10140E04643}" type="slidenum">
              <a:rPr lang="nl-NL" smtClean="0"/>
              <a:pPr rtl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9710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8124825" cy="76200"/>
          </a:xfrm>
          <a:custGeom>
            <a:avLst/>
            <a:gdLst/>
            <a:ahLst/>
            <a:cxnLst/>
            <a:rect l="l" t="t" r="r" b="b"/>
            <a:pathLst>
              <a:path w="8124825" h="76200">
                <a:moveTo>
                  <a:pt x="8124824" y="76199"/>
                </a:moveTo>
                <a:lnTo>
                  <a:pt x="0" y="76199"/>
                </a:lnTo>
                <a:lnTo>
                  <a:pt x="0" y="0"/>
                </a:lnTo>
                <a:lnTo>
                  <a:pt x="8124824" y="0"/>
                </a:lnTo>
                <a:lnTo>
                  <a:pt x="8124824" y="76199"/>
                </a:lnTo>
                <a:close/>
              </a:path>
            </a:pathLst>
          </a:custGeom>
          <a:solidFill>
            <a:srgbClr val="1C4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124824" y="0"/>
            <a:ext cx="4067175" cy="76200"/>
          </a:xfrm>
          <a:custGeom>
            <a:avLst/>
            <a:gdLst/>
            <a:ahLst/>
            <a:cxnLst/>
            <a:rect l="l" t="t" r="r" b="b"/>
            <a:pathLst>
              <a:path w="4067175" h="76200">
                <a:moveTo>
                  <a:pt x="4067174" y="76199"/>
                </a:moveTo>
                <a:lnTo>
                  <a:pt x="0" y="76199"/>
                </a:lnTo>
                <a:lnTo>
                  <a:pt x="0" y="0"/>
                </a:lnTo>
                <a:lnTo>
                  <a:pt x="4067174" y="0"/>
                </a:lnTo>
                <a:lnTo>
                  <a:pt x="4067174" y="76199"/>
                </a:lnTo>
                <a:close/>
              </a:path>
            </a:pathLst>
          </a:custGeom>
          <a:solidFill>
            <a:srgbClr val="0478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8299" y="381077"/>
            <a:ext cx="5709285" cy="421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1D40AF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35699" y="1777158"/>
            <a:ext cx="5204459" cy="241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055E45"/>
                </a:solidFill>
                <a:latin typeface="Montserrat Medium"/>
                <a:cs typeface="Montserrat Mediu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7157466"/>
            <a:ext cx="3901440" cy="384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7157466"/>
            <a:ext cx="2804160" cy="384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464626" y="6609194"/>
            <a:ext cx="664209" cy="164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rgbClr val="6A7280"/>
                </a:solidFill>
                <a:latin typeface="Montserrat"/>
                <a:cs typeface="Montserrat"/>
              </a:defRPr>
            </a:lvl1pPr>
          </a:lstStyle>
          <a:p>
            <a:pPr marL="54610">
              <a:lnSpc>
                <a:spcPts val="1190"/>
              </a:lnSpc>
            </a:pPr>
            <a:r>
              <a:rPr spc="-65" dirty="0"/>
              <a:t>Slide</a:t>
            </a:r>
            <a:r>
              <a:rPr spc="15" dirty="0"/>
              <a:t> </a:t>
            </a:r>
            <a:fld id="{81D60167-4931-47E6-BA6A-407CBD079E47}" type="slidenum">
              <a:rPr spc="-20" dirty="0"/>
              <a:t>‹nr.›</a:t>
            </a:fld>
            <a:r>
              <a:rPr spc="-20" dirty="0"/>
              <a:t>/11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85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76200"/>
            <a:chOff x="0" y="0"/>
            <a:chExt cx="12192000" cy="762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24824" y="0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4500" y="456703"/>
            <a:ext cx="4445635" cy="4794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950" spc="-180" dirty="0" err="1"/>
              <a:t>Dorpsraad</a:t>
            </a:r>
            <a:r>
              <a:rPr sz="2950" spc="-40" dirty="0"/>
              <a:t> </a:t>
            </a:r>
            <a:r>
              <a:rPr lang="nl-NL" sz="2950" spc="-180" dirty="0"/>
              <a:t>e</a:t>
            </a:r>
            <a:r>
              <a:rPr sz="2950" spc="-180" dirty="0" err="1"/>
              <a:t>nquête</a:t>
            </a:r>
            <a:r>
              <a:rPr sz="2950" spc="-25" dirty="0"/>
              <a:t> </a:t>
            </a:r>
            <a:r>
              <a:rPr sz="2950" spc="-110" dirty="0"/>
              <a:t>2025</a:t>
            </a:r>
            <a:endParaRPr sz="2950" dirty="0"/>
          </a:p>
        </p:txBody>
      </p:sp>
      <p:sp>
        <p:nvSpPr>
          <p:cNvPr id="6" name="object 6"/>
          <p:cNvSpPr/>
          <p:nvPr/>
        </p:nvSpPr>
        <p:spPr>
          <a:xfrm>
            <a:off x="457199" y="1162049"/>
            <a:ext cx="952500" cy="38100"/>
          </a:xfrm>
          <a:custGeom>
            <a:avLst/>
            <a:gdLst/>
            <a:ahLst/>
            <a:cxnLst/>
            <a:rect l="l" t="t" r="r" b="b"/>
            <a:pathLst>
              <a:path w="952500" h="38100">
                <a:moveTo>
                  <a:pt x="952499" y="38099"/>
                </a:moveTo>
                <a:lnTo>
                  <a:pt x="0" y="38099"/>
                </a:lnTo>
                <a:lnTo>
                  <a:pt x="0" y="0"/>
                </a:lnTo>
                <a:lnTo>
                  <a:pt x="952499" y="0"/>
                </a:lnTo>
                <a:lnTo>
                  <a:pt x="952499" y="38099"/>
                </a:lnTo>
                <a:close/>
              </a:path>
            </a:pathLst>
          </a:custGeom>
          <a:solidFill>
            <a:srgbClr val="166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49399" y="992385"/>
            <a:ext cx="3709670" cy="3282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950" b="0" spc="-114" dirty="0">
                <a:solidFill>
                  <a:srgbClr val="047857"/>
                </a:solidFill>
                <a:latin typeface="Montserrat Medium"/>
                <a:cs typeface="Montserrat Medium"/>
              </a:rPr>
              <a:t>Denk</a:t>
            </a:r>
            <a:r>
              <a:rPr sz="1950" b="0" spc="-4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950" b="0" spc="-114" dirty="0">
                <a:solidFill>
                  <a:srgbClr val="047857"/>
                </a:solidFill>
                <a:latin typeface="Montserrat Medium"/>
                <a:cs typeface="Montserrat Medium"/>
              </a:rPr>
              <a:t>met</a:t>
            </a:r>
            <a:r>
              <a:rPr sz="1950" b="0" spc="-4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950" b="0" spc="-95" dirty="0">
                <a:solidFill>
                  <a:srgbClr val="047857"/>
                </a:solidFill>
                <a:latin typeface="Montserrat Medium"/>
                <a:cs typeface="Montserrat Medium"/>
              </a:rPr>
              <a:t>ons</a:t>
            </a:r>
            <a:r>
              <a:rPr sz="1950" b="0" spc="-4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950" b="0" spc="-125" dirty="0">
                <a:solidFill>
                  <a:srgbClr val="047857"/>
                </a:solidFill>
                <a:latin typeface="Montserrat Medium"/>
                <a:cs typeface="Montserrat Medium"/>
              </a:rPr>
              <a:t>mee</a:t>
            </a:r>
            <a:r>
              <a:rPr sz="1950" b="0" spc="-4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950" b="0" dirty="0">
                <a:solidFill>
                  <a:srgbClr val="047857"/>
                </a:solidFill>
                <a:latin typeface="Montserrat Medium"/>
                <a:cs typeface="Montserrat Medium"/>
              </a:rPr>
              <a:t>-</a:t>
            </a:r>
            <a:r>
              <a:rPr sz="1950" b="0" spc="-5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lang="nl-NL" sz="1950" spc="-80" dirty="0">
                <a:solidFill>
                  <a:srgbClr val="047857"/>
                </a:solidFill>
                <a:latin typeface="Montserrat Medium"/>
                <a:cs typeface="Montserrat Medium"/>
              </a:rPr>
              <a:t>r</a:t>
            </a:r>
            <a:r>
              <a:rPr sz="1950" b="0" spc="-80" dirty="0" err="1">
                <a:solidFill>
                  <a:srgbClr val="047857"/>
                </a:solidFill>
                <a:latin typeface="Montserrat Medium"/>
                <a:cs typeface="Montserrat Medium"/>
              </a:rPr>
              <a:t>esultaten</a:t>
            </a:r>
            <a:endParaRPr sz="1950" dirty="0">
              <a:latin typeface="Montserrat Medium"/>
              <a:cs typeface="Montserrat Medium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57199" y="3428999"/>
            <a:ext cx="6457950" cy="609600"/>
            <a:chOff x="457199" y="3428999"/>
            <a:chExt cx="6457950" cy="609600"/>
          </a:xfrm>
        </p:grpSpPr>
        <p:sp>
          <p:nvSpPr>
            <p:cNvPr id="9" name="object 9"/>
            <p:cNvSpPr/>
            <p:nvPr/>
          </p:nvSpPr>
          <p:spPr>
            <a:xfrm>
              <a:off x="457199" y="3428999"/>
              <a:ext cx="6457950" cy="609600"/>
            </a:xfrm>
            <a:custGeom>
              <a:avLst/>
              <a:gdLst/>
              <a:ahLst/>
              <a:cxnLst/>
              <a:rect l="l" t="t" r="r" b="b"/>
              <a:pathLst>
                <a:path w="6457950" h="609600">
                  <a:moveTo>
                    <a:pt x="6457949" y="609599"/>
                  </a:moveTo>
                  <a:lnTo>
                    <a:pt x="0" y="609599"/>
                  </a:lnTo>
                  <a:lnTo>
                    <a:pt x="0" y="0"/>
                  </a:lnTo>
                  <a:lnTo>
                    <a:pt x="6457949" y="0"/>
                  </a:lnTo>
                  <a:lnTo>
                    <a:pt x="6457949" y="609599"/>
                  </a:lnTo>
                  <a:close/>
                </a:path>
              </a:pathLst>
            </a:custGeom>
            <a:solidFill>
              <a:srgbClr val="ECFD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7199" y="3428999"/>
              <a:ext cx="38100" cy="609600"/>
            </a:xfrm>
            <a:custGeom>
              <a:avLst/>
              <a:gdLst/>
              <a:ahLst/>
              <a:cxnLst/>
              <a:rect l="l" t="t" r="r" b="b"/>
              <a:pathLst>
                <a:path w="38100" h="609600">
                  <a:moveTo>
                    <a:pt x="38099" y="609599"/>
                  </a:moveTo>
                  <a:lnTo>
                    <a:pt x="0" y="609599"/>
                  </a:lnTo>
                  <a:lnTo>
                    <a:pt x="0" y="0"/>
                  </a:lnTo>
                  <a:lnTo>
                    <a:pt x="38099" y="0"/>
                  </a:lnTo>
                  <a:lnTo>
                    <a:pt x="38099" y="609599"/>
                  </a:lnTo>
                  <a:close/>
                </a:path>
              </a:pathLst>
            </a:custGeom>
            <a:solidFill>
              <a:srgbClr val="1665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44500" y="1608822"/>
            <a:ext cx="140779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30" dirty="0">
                <a:solidFill>
                  <a:srgbClr val="1D40AF"/>
                </a:solidFill>
                <a:latin typeface="Montserrat SemiBold"/>
                <a:cs typeface="Montserrat SemiBold"/>
              </a:rPr>
              <a:t>Samenvatting</a:t>
            </a:r>
            <a:endParaRPr sz="1700">
              <a:latin typeface="Montserrat SemiBold"/>
              <a:cs typeface="Montserrat Semi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4500" y="2082533"/>
            <a:ext cx="6346825" cy="10922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20700"/>
              </a:lnSpc>
              <a:spcBef>
                <a:spcPts val="90"/>
              </a:spcBef>
            </a:pPr>
            <a:r>
              <a:rPr sz="1450" spc="-45" dirty="0">
                <a:solidFill>
                  <a:srgbClr val="374050"/>
                </a:solidFill>
                <a:latin typeface="Montserrat"/>
                <a:cs typeface="Montserrat"/>
              </a:rPr>
              <a:t>In</a:t>
            </a:r>
            <a:r>
              <a:rPr sz="14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65" dirty="0">
                <a:solidFill>
                  <a:srgbClr val="374050"/>
                </a:solidFill>
                <a:latin typeface="Montserrat"/>
                <a:cs typeface="Montserrat"/>
              </a:rPr>
              <a:t>2025</a:t>
            </a:r>
            <a:r>
              <a:rPr sz="14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60" dirty="0">
                <a:solidFill>
                  <a:srgbClr val="374050"/>
                </a:solidFill>
                <a:latin typeface="Montserrat"/>
                <a:cs typeface="Montserrat"/>
              </a:rPr>
              <a:t>heeft</a:t>
            </a:r>
            <a:r>
              <a:rPr sz="14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4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80" dirty="0">
                <a:solidFill>
                  <a:srgbClr val="374050"/>
                </a:solidFill>
                <a:latin typeface="Montserrat"/>
                <a:cs typeface="Montserrat"/>
              </a:rPr>
              <a:t>Dorpsraad</a:t>
            </a:r>
            <a:r>
              <a:rPr sz="14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65" dirty="0">
                <a:solidFill>
                  <a:srgbClr val="374050"/>
                </a:solidFill>
                <a:latin typeface="Montserrat"/>
                <a:cs typeface="Montserrat"/>
              </a:rPr>
              <a:t>Muiderberg</a:t>
            </a:r>
            <a:r>
              <a:rPr sz="14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65" dirty="0">
                <a:solidFill>
                  <a:srgbClr val="374050"/>
                </a:solidFill>
                <a:latin typeface="Montserrat"/>
                <a:cs typeface="Montserrat"/>
              </a:rPr>
              <a:t>een</a:t>
            </a:r>
            <a:r>
              <a:rPr sz="14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75" dirty="0">
                <a:solidFill>
                  <a:srgbClr val="374050"/>
                </a:solidFill>
                <a:latin typeface="Montserrat"/>
                <a:cs typeface="Montserrat"/>
              </a:rPr>
              <a:t>enquête</a:t>
            </a:r>
            <a:r>
              <a:rPr sz="14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70" dirty="0">
                <a:solidFill>
                  <a:srgbClr val="374050"/>
                </a:solidFill>
                <a:latin typeface="Montserrat"/>
                <a:cs typeface="Montserrat"/>
              </a:rPr>
              <a:t>gehouden</a:t>
            </a:r>
            <a:r>
              <a:rPr sz="1450" spc="-10" dirty="0">
                <a:solidFill>
                  <a:srgbClr val="374050"/>
                </a:solidFill>
                <a:latin typeface="Montserrat"/>
                <a:cs typeface="Montserrat"/>
              </a:rPr>
              <a:t> onder </a:t>
            </a:r>
            <a:r>
              <a:rPr sz="1450" spc="-80" dirty="0">
                <a:solidFill>
                  <a:srgbClr val="374050"/>
                </a:solidFill>
                <a:latin typeface="Montserrat"/>
                <a:cs typeface="Montserrat"/>
              </a:rPr>
              <a:t>bewoners</a:t>
            </a:r>
            <a:r>
              <a:rPr sz="14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105" dirty="0">
                <a:solidFill>
                  <a:srgbClr val="374050"/>
                </a:solidFill>
                <a:latin typeface="Montserrat"/>
                <a:cs typeface="Montserrat"/>
              </a:rPr>
              <a:t>om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60" dirty="0">
                <a:solidFill>
                  <a:srgbClr val="374050"/>
                </a:solidFill>
                <a:latin typeface="Montserrat"/>
                <a:cs typeface="Montserrat"/>
              </a:rPr>
              <a:t>inzicht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70" dirty="0">
                <a:solidFill>
                  <a:srgbClr val="374050"/>
                </a:solidFill>
                <a:latin typeface="Montserrat"/>
                <a:cs typeface="Montserrat"/>
              </a:rPr>
              <a:t>te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65" dirty="0">
                <a:solidFill>
                  <a:srgbClr val="374050"/>
                </a:solidFill>
                <a:latin typeface="Montserrat"/>
                <a:cs typeface="Montserrat"/>
              </a:rPr>
              <a:t>krijgen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35" dirty="0">
                <a:solidFill>
                  <a:srgbClr val="374050"/>
                </a:solidFill>
                <a:latin typeface="Montserrat"/>
                <a:cs typeface="Montserrat"/>
              </a:rPr>
              <a:t>in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75" dirty="0">
                <a:solidFill>
                  <a:srgbClr val="374050"/>
                </a:solidFill>
                <a:latin typeface="Montserrat"/>
                <a:cs typeface="Montserrat"/>
              </a:rPr>
              <a:t>hun</a:t>
            </a:r>
            <a:r>
              <a:rPr sz="14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70" dirty="0">
                <a:solidFill>
                  <a:srgbClr val="374050"/>
                </a:solidFill>
                <a:latin typeface="Montserrat"/>
                <a:cs typeface="Montserrat"/>
              </a:rPr>
              <a:t>mening,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80" dirty="0">
                <a:solidFill>
                  <a:srgbClr val="374050"/>
                </a:solidFill>
                <a:latin typeface="Montserrat"/>
                <a:cs typeface="Montserrat"/>
              </a:rPr>
              <a:t>wensen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65" dirty="0">
                <a:solidFill>
                  <a:srgbClr val="374050"/>
                </a:solidFill>
                <a:latin typeface="Montserrat"/>
                <a:cs typeface="Montserrat"/>
              </a:rPr>
              <a:t>en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60" dirty="0">
                <a:solidFill>
                  <a:srgbClr val="374050"/>
                </a:solidFill>
                <a:latin typeface="Montserrat"/>
                <a:cs typeface="Montserrat"/>
              </a:rPr>
              <a:t>prioriteiten.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25" dirty="0">
                <a:solidFill>
                  <a:srgbClr val="374050"/>
                </a:solidFill>
                <a:latin typeface="Montserrat"/>
                <a:cs typeface="Montserrat"/>
              </a:rPr>
              <a:t>De </a:t>
            </a:r>
            <a:r>
              <a:rPr sz="1450" spc="-75" dirty="0">
                <a:solidFill>
                  <a:srgbClr val="374050"/>
                </a:solidFill>
                <a:latin typeface="Montserrat"/>
                <a:cs typeface="Montserrat"/>
              </a:rPr>
              <a:t>resultaten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65" dirty="0">
                <a:solidFill>
                  <a:srgbClr val="374050"/>
                </a:solidFill>
                <a:latin typeface="Montserrat"/>
                <a:cs typeface="Montserrat"/>
              </a:rPr>
              <a:t>bieden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70" dirty="0">
                <a:solidFill>
                  <a:srgbClr val="374050"/>
                </a:solidFill>
                <a:latin typeface="Montserrat"/>
                <a:cs typeface="Montserrat"/>
              </a:rPr>
              <a:t>waardevolle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60" dirty="0">
                <a:solidFill>
                  <a:srgbClr val="374050"/>
                </a:solidFill>
                <a:latin typeface="Montserrat"/>
                <a:cs typeface="Montserrat"/>
              </a:rPr>
              <a:t>inzichten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75" dirty="0">
                <a:solidFill>
                  <a:srgbClr val="374050"/>
                </a:solidFill>
                <a:latin typeface="Montserrat"/>
                <a:cs typeface="Montserrat"/>
              </a:rPr>
              <a:t>voor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70" dirty="0">
                <a:solidFill>
                  <a:srgbClr val="374050"/>
                </a:solidFill>
                <a:latin typeface="Montserrat"/>
                <a:cs typeface="Montserrat"/>
              </a:rPr>
              <a:t>toekomstige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65" dirty="0">
                <a:solidFill>
                  <a:srgbClr val="374050"/>
                </a:solidFill>
                <a:latin typeface="Montserrat"/>
                <a:cs typeface="Montserrat"/>
              </a:rPr>
              <a:t>projecten</a:t>
            </a:r>
            <a:r>
              <a:rPr sz="14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450" spc="-25" dirty="0">
                <a:solidFill>
                  <a:srgbClr val="374050"/>
                </a:solidFill>
                <a:latin typeface="Montserrat"/>
                <a:cs typeface="Montserrat"/>
              </a:rPr>
              <a:t>en </a:t>
            </a:r>
            <a:r>
              <a:rPr sz="1450" spc="-10" dirty="0">
                <a:solidFill>
                  <a:srgbClr val="374050"/>
                </a:solidFill>
                <a:latin typeface="Montserrat"/>
                <a:cs typeface="Montserrat"/>
              </a:rPr>
              <a:t>communicatie.</a:t>
            </a:r>
            <a:endParaRPr sz="1450" dirty="0">
              <a:latin typeface="Montserrat"/>
              <a:cs typeface="Montserra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5299" y="3459970"/>
            <a:ext cx="64198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marR="784860">
              <a:lnSpc>
                <a:spcPct val="111100"/>
              </a:lnSpc>
              <a:spcBef>
                <a:spcPts val="100"/>
              </a:spcBef>
            </a:pPr>
            <a:r>
              <a:rPr sz="1350" b="0" spc="-100" dirty="0">
                <a:solidFill>
                  <a:srgbClr val="055E45"/>
                </a:solidFill>
                <a:latin typeface="Montserrat Medium"/>
                <a:cs typeface="Montserrat Medium"/>
              </a:rPr>
              <a:t>Hoofdboodschap:</a:t>
            </a:r>
            <a:r>
              <a:rPr sz="1350" b="0" spc="-20" dirty="0">
                <a:solidFill>
                  <a:srgbClr val="055E45"/>
                </a:solidFill>
                <a:latin typeface="Montserrat Medium"/>
                <a:cs typeface="Montserrat Medium"/>
              </a:rPr>
              <a:t> </a:t>
            </a:r>
            <a:r>
              <a:rPr sz="1350" b="0" spc="-105" dirty="0">
                <a:solidFill>
                  <a:srgbClr val="055E45"/>
                </a:solidFill>
                <a:latin typeface="Montserrat Medium"/>
                <a:cs typeface="Montserrat Medium"/>
              </a:rPr>
              <a:t>Bewoners</a:t>
            </a:r>
            <a:r>
              <a:rPr sz="1350" b="0" spc="-20" dirty="0">
                <a:solidFill>
                  <a:srgbClr val="055E45"/>
                </a:solidFill>
                <a:latin typeface="Montserrat Medium"/>
                <a:cs typeface="Montserrat Medium"/>
              </a:rPr>
              <a:t> </a:t>
            </a:r>
            <a:r>
              <a:rPr sz="1350" b="0" spc="-100" dirty="0">
                <a:solidFill>
                  <a:srgbClr val="055E45"/>
                </a:solidFill>
                <a:latin typeface="Montserrat Medium"/>
                <a:cs typeface="Montserrat Medium"/>
              </a:rPr>
              <a:t>waarderen</a:t>
            </a:r>
            <a:r>
              <a:rPr sz="1350" b="0" spc="-20" dirty="0">
                <a:solidFill>
                  <a:srgbClr val="055E45"/>
                </a:solidFill>
                <a:latin typeface="Montserrat Medium"/>
                <a:cs typeface="Montserrat Medium"/>
              </a:rPr>
              <a:t> </a:t>
            </a:r>
            <a:r>
              <a:rPr sz="1350" b="0" spc="-110" dirty="0">
                <a:solidFill>
                  <a:srgbClr val="055E45"/>
                </a:solidFill>
                <a:latin typeface="Montserrat Medium"/>
                <a:cs typeface="Montserrat Medium"/>
              </a:rPr>
              <a:t>de</a:t>
            </a:r>
            <a:r>
              <a:rPr sz="1350" b="0" spc="-15" dirty="0">
                <a:solidFill>
                  <a:srgbClr val="055E45"/>
                </a:solidFill>
                <a:latin typeface="Montserrat Medium"/>
                <a:cs typeface="Montserrat Medium"/>
              </a:rPr>
              <a:t> </a:t>
            </a:r>
            <a:r>
              <a:rPr sz="1350" b="0" spc="-100" dirty="0">
                <a:solidFill>
                  <a:srgbClr val="055E45"/>
                </a:solidFill>
                <a:latin typeface="Montserrat Medium"/>
                <a:cs typeface="Montserrat Medium"/>
              </a:rPr>
              <a:t>Dorpsraad</a:t>
            </a:r>
            <a:r>
              <a:rPr sz="1350" b="0" spc="-20" dirty="0">
                <a:solidFill>
                  <a:srgbClr val="055E45"/>
                </a:solidFill>
                <a:latin typeface="Montserrat Medium"/>
                <a:cs typeface="Montserrat Medium"/>
              </a:rPr>
              <a:t> </a:t>
            </a:r>
            <a:r>
              <a:rPr sz="1350" b="0" spc="-75" dirty="0">
                <a:solidFill>
                  <a:srgbClr val="055E45"/>
                </a:solidFill>
                <a:latin typeface="Montserrat Medium"/>
                <a:cs typeface="Montserrat Medium"/>
              </a:rPr>
              <a:t>positief,</a:t>
            </a:r>
            <a:r>
              <a:rPr sz="1350" b="0" spc="-20" dirty="0">
                <a:solidFill>
                  <a:srgbClr val="055E45"/>
                </a:solidFill>
                <a:latin typeface="Montserrat Medium"/>
                <a:cs typeface="Montserrat Medium"/>
              </a:rPr>
              <a:t> </a:t>
            </a:r>
            <a:r>
              <a:rPr sz="1350" b="0" spc="-105" dirty="0">
                <a:solidFill>
                  <a:srgbClr val="055E45"/>
                </a:solidFill>
                <a:latin typeface="Montserrat Medium"/>
                <a:cs typeface="Montserrat Medium"/>
              </a:rPr>
              <a:t>maar</a:t>
            </a:r>
            <a:r>
              <a:rPr sz="1350" b="0" spc="-20" dirty="0">
                <a:solidFill>
                  <a:srgbClr val="055E45"/>
                </a:solidFill>
                <a:latin typeface="Montserrat Medium"/>
                <a:cs typeface="Montserrat Medium"/>
              </a:rPr>
              <a:t> </a:t>
            </a:r>
            <a:r>
              <a:rPr sz="1350" b="0" spc="-85" dirty="0">
                <a:solidFill>
                  <a:srgbClr val="055E45"/>
                </a:solidFill>
                <a:latin typeface="Montserrat Medium"/>
                <a:cs typeface="Montserrat Medium"/>
              </a:rPr>
              <a:t>de </a:t>
            </a:r>
            <a:r>
              <a:rPr sz="1350" b="0" spc="-100" dirty="0">
                <a:solidFill>
                  <a:srgbClr val="055E45"/>
                </a:solidFill>
                <a:latin typeface="Montserrat Medium"/>
                <a:cs typeface="Montserrat Medium"/>
              </a:rPr>
              <a:t>communicatie</a:t>
            </a:r>
            <a:r>
              <a:rPr sz="1350" b="0" spc="-15" dirty="0">
                <a:solidFill>
                  <a:srgbClr val="055E45"/>
                </a:solidFill>
                <a:latin typeface="Montserrat Medium"/>
                <a:cs typeface="Montserrat Medium"/>
              </a:rPr>
              <a:t> </a:t>
            </a:r>
            <a:r>
              <a:rPr sz="1350" b="0" spc="-95" dirty="0">
                <a:solidFill>
                  <a:srgbClr val="055E45"/>
                </a:solidFill>
                <a:latin typeface="Montserrat Medium"/>
                <a:cs typeface="Montserrat Medium"/>
              </a:rPr>
              <a:t>naar</a:t>
            </a:r>
            <a:r>
              <a:rPr sz="1350" b="0" spc="-15" dirty="0">
                <a:solidFill>
                  <a:srgbClr val="055E45"/>
                </a:solidFill>
                <a:latin typeface="Montserrat Medium"/>
                <a:cs typeface="Montserrat Medium"/>
              </a:rPr>
              <a:t> </a:t>
            </a:r>
            <a:r>
              <a:rPr sz="1350" b="0" spc="-105" dirty="0">
                <a:solidFill>
                  <a:srgbClr val="055E45"/>
                </a:solidFill>
                <a:latin typeface="Montserrat Medium"/>
                <a:cs typeface="Montserrat Medium"/>
              </a:rPr>
              <a:t>bewoners</a:t>
            </a:r>
            <a:r>
              <a:rPr sz="1350" b="0" spc="-15" dirty="0">
                <a:solidFill>
                  <a:srgbClr val="055E45"/>
                </a:solidFill>
                <a:latin typeface="Montserrat Medium"/>
                <a:cs typeface="Montserrat Medium"/>
              </a:rPr>
              <a:t> </a:t>
            </a:r>
            <a:r>
              <a:rPr sz="1350" b="0" spc="-110" dirty="0">
                <a:solidFill>
                  <a:srgbClr val="055E45"/>
                </a:solidFill>
                <a:latin typeface="Montserrat Medium"/>
                <a:cs typeface="Montserrat Medium"/>
              </a:rPr>
              <a:t>kan</a:t>
            </a:r>
            <a:r>
              <a:rPr sz="1350" b="0" spc="-15" dirty="0">
                <a:solidFill>
                  <a:srgbClr val="055E45"/>
                </a:solidFill>
                <a:latin typeface="Montserrat Medium"/>
                <a:cs typeface="Montserrat Medium"/>
              </a:rPr>
              <a:t> </a:t>
            </a:r>
            <a:r>
              <a:rPr sz="1350" b="0" spc="-80" dirty="0">
                <a:solidFill>
                  <a:srgbClr val="055E45"/>
                </a:solidFill>
                <a:latin typeface="Montserrat Medium"/>
                <a:cs typeface="Montserrat Medium"/>
              </a:rPr>
              <a:t>aanzienlijk</a:t>
            </a:r>
            <a:r>
              <a:rPr sz="1350" b="0" spc="-10" dirty="0">
                <a:solidFill>
                  <a:srgbClr val="055E45"/>
                </a:solidFill>
                <a:latin typeface="Montserrat Medium"/>
                <a:cs typeface="Montserrat Medium"/>
              </a:rPr>
              <a:t> beter.</a:t>
            </a:r>
            <a:endParaRPr sz="1350">
              <a:latin typeface="Montserrat Medium"/>
              <a:cs typeface="Montserrat Medium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219949" y="1294606"/>
            <a:ext cx="4514850" cy="800100"/>
            <a:chOff x="7219949" y="1638299"/>
            <a:chExt cx="4514850" cy="800100"/>
          </a:xfrm>
        </p:grpSpPr>
        <p:sp>
          <p:nvSpPr>
            <p:cNvPr id="15" name="object 15"/>
            <p:cNvSpPr/>
            <p:nvPr/>
          </p:nvSpPr>
          <p:spPr>
            <a:xfrm>
              <a:off x="7238999" y="1638299"/>
              <a:ext cx="4495800" cy="800100"/>
            </a:xfrm>
            <a:custGeom>
              <a:avLst/>
              <a:gdLst/>
              <a:ahLst/>
              <a:cxnLst/>
              <a:rect l="l" t="t" r="r" b="b"/>
              <a:pathLst>
                <a:path w="4495800" h="800100">
                  <a:moveTo>
                    <a:pt x="4424603" y="800099"/>
                  </a:moveTo>
                  <a:lnTo>
                    <a:pt x="53397" y="800099"/>
                  </a:lnTo>
                  <a:lnTo>
                    <a:pt x="49680" y="799611"/>
                  </a:lnTo>
                  <a:lnTo>
                    <a:pt x="14085" y="774243"/>
                  </a:lnTo>
                  <a:lnTo>
                    <a:pt x="366" y="733858"/>
                  </a:lnTo>
                  <a:lnTo>
                    <a:pt x="0" y="728903"/>
                  </a:lnTo>
                  <a:lnTo>
                    <a:pt x="0" y="723899"/>
                  </a:lnTo>
                  <a:lnTo>
                    <a:pt x="0" y="71196"/>
                  </a:lnTo>
                  <a:lnTo>
                    <a:pt x="11716" y="29705"/>
                  </a:lnTo>
                  <a:lnTo>
                    <a:pt x="42319" y="2440"/>
                  </a:lnTo>
                  <a:lnTo>
                    <a:pt x="53397" y="0"/>
                  </a:lnTo>
                  <a:lnTo>
                    <a:pt x="4424603" y="0"/>
                  </a:lnTo>
                  <a:lnTo>
                    <a:pt x="4466092" y="15621"/>
                  </a:lnTo>
                  <a:lnTo>
                    <a:pt x="4491913" y="51661"/>
                  </a:lnTo>
                  <a:lnTo>
                    <a:pt x="4495800" y="71196"/>
                  </a:lnTo>
                  <a:lnTo>
                    <a:pt x="4495800" y="728903"/>
                  </a:lnTo>
                  <a:lnTo>
                    <a:pt x="4480176" y="770394"/>
                  </a:lnTo>
                  <a:lnTo>
                    <a:pt x="4444137" y="796214"/>
                  </a:lnTo>
                  <a:lnTo>
                    <a:pt x="4429558" y="799611"/>
                  </a:lnTo>
                  <a:lnTo>
                    <a:pt x="4424603" y="800099"/>
                  </a:lnTo>
                  <a:close/>
                </a:path>
              </a:pathLst>
            </a:custGeom>
            <a:solidFill>
              <a:srgbClr val="F1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219949" y="1638577"/>
              <a:ext cx="70485" cy="800100"/>
            </a:xfrm>
            <a:custGeom>
              <a:avLst/>
              <a:gdLst/>
              <a:ahLst/>
              <a:cxnLst/>
              <a:rect l="l" t="t" r="r" b="b"/>
              <a:pathLst>
                <a:path w="70484" h="800100">
                  <a:moveTo>
                    <a:pt x="70449" y="799544"/>
                  </a:moveTo>
                  <a:lnTo>
                    <a:pt x="33856" y="786991"/>
                  </a:lnTo>
                  <a:lnTo>
                    <a:pt x="5799" y="752782"/>
                  </a:lnTo>
                  <a:lnTo>
                    <a:pt x="0" y="7236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723622"/>
                  </a:lnTo>
                  <a:lnTo>
                    <a:pt x="44514" y="765964"/>
                  </a:lnTo>
                  <a:lnTo>
                    <a:pt x="66287" y="797888"/>
                  </a:lnTo>
                  <a:lnTo>
                    <a:pt x="70449" y="7995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10449" y="1809749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36087" y="457199"/>
                  </a:moveTo>
                  <a:lnTo>
                    <a:pt x="221113" y="457199"/>
                  </a:lnTo>
                  <a:lnTo>
                    <a:pt x="213644" y="456832"/>
                  </a:lnTo>
                  <a:lnTo>
                    <a:pt x="169405" y="449529"/>
                  </a:lnTo>
                  <a:lnTo>
                    <a:pt x="127441" y="433736"/>
                  </a:lnTo>
                  <a:lnTo>
                    <a:pt x="89364" y="410059"/>
                  </a:lnTo>
                  <a:lnTo>
                    <a:pt x="56639" y="379409"/>
                  </a:lnTo>
                  <a:lnTo>
                    <a:pt x="30522" y="342963"/>
                  </a:lnTo>
                  <a:lnTo>
                    <a:pt x="12016" y="302123"/>
                  </a:lnTo>
                  <a:lnTo>
                    <a:pt x="1834" y="258457"/>
                  </a:lnTo>
                  <a:lnTo>
                    <a:pt x="0" y="236086"/>
                  </a:lnTo>
                  <a:lnTo>
                    <a:pt x="0" y="221113"/>
                  </a:lnTo>
                  <a:lnTo>
                    <a:pt x="5853" y="176659"/>
                  </a:lnTo>
                  <a:lnTo>
                    <a:pt x="20265" y="134201"/>
                  </a:lnTo>
                  <a:lnTo>
                    <a:pt x="42685" y="95371"/>
                  </a:lnTo>
                  <a:lnTo>
                    <a:pt x="72249" y="61661"/>
                  </a:lnTo>
                  <a:lnTo>
                    <a:pt x="107821" y="34366"/>
                  </a:lnTo>
                  <a:lnTo>
                    <a:pt x="148035" y="14535"/>
                  </a:lnTo>
                  <a:lnTo>
                    <a:pt x="191345" y="2931"/>
                  </a:lnTo>
                  <a:lnTo>
                    <a:pt x="221113" y="0"/>
                  </a:lnTo>
                  <a:lnTo>
                    <a:pt x="236087" y="0"/>
                  </a:lnTo>
                  <a:lnTo>
                    <a:pt x="280540" y="5853"/>
                  </a:lnTo>
                  <a:lnTo>
                    <a:pt x="322997" y="20266"/>
                  </a:lnTo>
                  <a:lnTo>
                    <a:pt x="361827" y="42685"/>
                  </a:lnTo>
                  <a:lnTo>
                    <a:pt x="395538" y="72249"/>
                  </a:lnTo>
                  <a:lnTo>
                    <a:pt x="422832" y="107821"/>
                  </a:lnTo>
                  <a:lnTo>
                    <a:pt x="442663" y="148035"/>
                  </a:lnTo>
                  <a:lnTo>
                    <a:pt x="454267" y="191345"/>
                  </a:lnTo>
                  <a:lnTo>
                    <a:pt x="457200" y="221113"/>
                  </a:lnTo>
                  <a:lnTo>
                    <a:pt x="457199" y="228599"/>
                  </a:lnTo>
                  <a:lnTo>
                    <a:pt x="457200" y="236086"/>
                  </a:lnTo>
                  <a:lnTo>
                    <a:pt x="451347" y="280540"/>
                  </a:lnTo>
                  <a:lnTo>
                    <a:pt x="436933" y="322998"/>
                  </a:lnTo>
                  <a:lnTo>
                    <a:pt x="414513" y="361828"/>
                  </a:lnTo>
                  <a:lnTo>
                    <a:pt x="384950" y="395538"/>
                  </a:lnTo>
                  <a:lnTo>
                    <a:pt x="349377" y="422833"/>
                  </a:lnTo>
                  <a:lnTo>
                    <a:pt x="309163" y="442663"/>
                  </a:lnTo>
                  <a:lnTo>
                    <a:pt x="265854" y="454267"/>
                  </a:lnTo>
                  <a:lnTo>
                    <a:pt x="243556" y="456832"/>
                  </a:lnTo>
                  <a:lnTo>
                    <a:pt x="236087" y="4571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24749" y="1943099"/>
              <a:ext cx="238124" cy="190499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8011219" y="1430052"/>
            <a:ext cx="1015365" cy="4978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65" dirty="0">
                <a:solidFill>
                  <a:srgbClr val="6A7280"/>
                </a:solidFill>
                <a:latin typeface="Montserrat"/>
                <a:cs typeface="Montserrat"/>
              </a:rPr>
              <a:t>Respondenten</a:t>
            </a:r>
            <a:endParaRPr sz="115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900" b="1" spc="-25" dirty="0">
                <a:solidFill>
                  <a:srgbClr val="1D40AF"/>
                </a:solidFill>
                <a:latin typeface="Montserrat"/>
                <a:cs typeface="Montserrat"/>
              </a:rPr>
              <a:t>160</a:t>
            </a:r>
            <a:endParaRPr sz="1900">
              <a:latin typeface="Montserrat"/>
              <a:cs typeface="Montserrat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7219949" y="2247106"/>
            <a:ext cx="4514850" cy="800100"/>
            <a:chOff x="7219949" y="2590799"/>
            <a:chExt cx="4514850" cy="800100"/>
          </a:xfrm>
        </p:grpSpPr>
        <p:sp>
          <p:nvSpPr>
            <p:cNvPr id="21" name="object 21"/>
            <p:cNvSpPr/>
            <p:nvPr/>
          </p:nvSpPr>
          <p:spPr>
            <a:xfrm>
              <a:off x="7238999" y="2590799"/>
              <a:ext cx="4495800" cy="800100"/>
            </a:xfrm>
            <a:custGeom>
              <a:avLst/>
              <a:gdLst/>
              <a:ahLst/>
              <a:cxnLst/>
              <a:rect l="l" t="t" r="r" b="b"/>
              <a:pathLst>
                <a:path w="4495800" h="800100">
                  <a:moveTo>
                    <a:pt x="4424603" y="800099"/>
                  </a:moveTo>
                  <a:lnTo>
                    <a:pt x="53397" y="800099"/>
                  </a:lnTo>
                  <a:lnTo>
                    <a:pt x="49680" y="799611"/>
                  </a:lnTo>
                  <a:lnTo>
                    <a:pt x="14085" y="774242"/>
                  </a:lnTo>
                  <a:lnTo>
                    <a:pt x="366" y="733858"/>
                  </a:lnTo>
                  <a:lnTo>
                    <a:pt x="0" y="728903"/>
                  </a:lnTo>
                  <a:lnTo>
                    <a:pt x="0" y="723899"/>
                  </a:lnTo>
                  <a:lnTo>
                    <a:pt x="0" y="71196"/>
                  </a:lnTo>
                  <a:lnTo>
                    <a:pt x="11716" y="29705"/>
                  </a:lnTo>
                  <a:lnTo>
                    <a:pt x="42319" y="2440"/>
                  </a:lnTo>
                  <a:lnTo>
                    <a:pt x="53397" y="0"/>
                  </a:lnTo>
                  <a:lnTo>
                    <a:pt x="4424603" y="0"/>
                  </a:lnTo>
                  <a:lnTo>
                    <a:pt x="4466092" y="15621"/>
                  </a:lnTo>
                  <a:lnTo>
                    <a:pt x="4491913" y="51661"/>
                  </a:lnTo>
                  <a:lnTo>
                    <a:pt x="4495800" y="71196"/>
                  </a:lnTo>
                  <a:lnTo>
                    <a:pt x="4495800" y="728903"/>
                  </a:lnTo>
                  <a:lnTo>
                    <a:pt x="4480176" y="770393"/>
                  </a:lnTo>
                  <a:lnTo>
                    <a:pt x="4444137" y="796213"/>
                  </a:lnTo>
                  <a:lnTo>
                    <a:pt x="4429558" y="799611"/>
                  </a:lnTo>
                  <a:lnTo>
                    <a:pt x="4424603" y="800099"/>
                  </a:lnTo>
                  <a:close/>
                </a:path>
              </a:pathLst>
            </a:custGeom>
            <a:solidFill>
              <a:srgbClr val="F1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219949" y="2591077"/>
              <a:ext cx="70485" cy="800100"/>
            </a:xfrm>
            <a:custGeom>
              <a:avLst/>
              <a:gdLst/>
              <a:ahLst/>
              <a:cxnLst/>
              <a:rect l="l" t="t" r="r" b="b"/>
              <a:pathLst>
                <a:path w="70484" h="800100">
                  <a:moveTo>
                    <a:pt x="70450" y="799544"/>
                  </a:moveTo>
                  <a:lnTo>
                    <a:pt x="33856" y="786991"/>
                  </a:lnTo>
                  <a:lnTo>
                    <a:pt x="5799" y="752782"/>
                  </a:lnTo>
                  <a:lnTo>
                    <a:pt x="0" y="7236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723622"/>
                  </a:lnTo>
                  <a:lnTo>
                    <a:pt x="44514" y="765964"/>
                  </a:lnTo>
                  <a:lnTo>
                    <a:pt x="66287" y="797888"/>
                  </a:lnTo>
                  <a:lnTo>
                    <a:pt x="70450" y="7995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410449" y="2762250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36087" y="457199"/>
                  </a:moveTo>
                  <a:lnTo>
                    <a:pt x="221113" y="457199"/>
                  </a:lnTo>
                  <a:lnTo>
                    <a:pt x="213644" y="456832"/>
                  </a:lnTo>
                  <a:lnTo>
                    <a:pt x="169405" y="449529"/>
                  </a:lnTo>
                  <a:lnTo>
                    <a:pt x="127441" y="433735"/>
                  </a:lnTo>
                  <a:lnTo>
                    <a:pt x="89364" y="410059"/>
                  </a:lnTo>
                  <a:lnTo>
                    <a:pt x="56639" y="379409"/>
                  </a:lnTo>
                  <a:lnTo>
                    <a:pt x="30522" y="342963"/>
                  </a:lnTo>
                  <a:lnTo>
                    <a:pt x="12016" y="302123"/>
                  </a:lnTo>
                  <a:lnTo>
                    <a:pt x="1834" y="258457"/>
                  </a:lnTo>
                  <a:lnTo>
                    <a:pt x="0" y="236086"/>
                  </a:lnTo>
                  <a:lnTo>
                    <a:pt x="0" y="221112"/>
                  </a:lnTo>
                  <a:lnTo>
                    <a:pt x="5853" y="176659"/>
                  </a:lnTo>
                  <a:lnTo>
                    <a:pt x="20265" y="134201"/>
                  </a:lnTo>
                  <a:lnTo>
                    <a:pt x="42685" y="95371"/>
                  </a:lnTo>
                  <a:lnTo>
                    <a:pt x="72249" y="61661"/>
                  </a:lnTo>
                  <a:lnTo>
                    <a:pt x="107821" y="34366"/>
                  </a:lnTo>
                  <a:lnTo>
                    <a:pt x="148035" y="14535"/>
                  </a:lnTo>
                  <a:lnTo>
                    <a:pt x="191345" y="2931"/>
                  </a:lnTo>
                  <a:lnTo>
                    <a:pt x="221113" y="0"/>
                  </a:lnTo>
                  <a:lnTo>
                    <a:pt x="236087" y="0"/>
                  </a:lnTo>
                  <a:lnTo>
                    <a:pt x="280540" y="5852"/>
                  </a:lnTo>
                  <a:lnTo>
                    <a:pt x="322997" y="20265"/>
                  </a:lnTo>
                  <a:lnTo>
                    <a:pt x="361827" y="42685"/>
                  </a:lnTo>
                  <a:lnTo>
                    <a:pt x="395538" y="72249"/>
                  </a:lnTo>
                  <a:lnTo>
                    <a:pt x="422832" y="107821"/>
                  </a:lnTo>
                  <a:lnTo>
                    <a:pt x="442663" y="148035"/>
                  </a:lnTo>
                  <a:lnTo>
                    <a:pt x="454267" y="191345"/>
                  </a:lnTo>
                  <a:lnTo>
                    <a:pt x="457200" y="221112"/>
                  </a:lnTo>
                  <a:lnTo>
                    <a:pt x="457199" y="228599"/>
                  </a:lnTo>
                  <a:lnTo>
                    <a:pt x="457200" y="236086"/>
                  </a:lnTo>
                  <a:lnTo>
                    <a:pt x="451347" y="280540"/>
                  </a:lnTo>
                  <a:lnTo>
                    <a:pt x="436933" y="322997"/>
                  </a:lnTo>
                  <a:lnTo>
                    <a:pt x="414513" y="361828"/>
                  </a:lnTo>
                  <a:lnTo>
                    <a:pt x="384950" y="395538"/>
                  </a:lnTo>
                  <a:lnTo>
                    <a:pt x="349377" y="422833"/>
                  </a:lnTo>
                  <a:lnTo>
                    <a:pt x="309163" y="442663"/>
                  </a:lnTo>
                  <a:lnTo>
                    <a:pt x="265854" y="454267"/>
                  </a:lnTo>
                  <a:lnTo>
                    <a:pt x="243556" y="456832"/>
                  </a:lnTo>
                  <a:lnTo>
                    <a:pt x="236087" y="4571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43799" y="2907841"/>
              <a:ext cx="190499" cy="166352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8011219" y="2382552"/>
            <a:ext cx="1693545" cy="4978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65" dirty="0">
                <a:solidFill>
                  <a:srgbClr val="6A7280"/>
                </a:solidFill>
                <a:latin typeface="Montserrat"/>
                <a:cs typeface="Montserrat"/>
              </a:rPr>
              <a:t>Positieve</a:t>
            </a:r>
            <a:r>
              <a:rPr sz="115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6A7280"/>
                </a:solidFill>
                <a:latin typeface="Montserrat"/>
                <a:cs typeface="Montserrat"/>
              </a:rPr>
              <a:t>waardering</a:t>
            </a:r>
            <a:r>
              <a:rPr sz="1150" spc="5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20" dirty="0">
                <a:solidFill>
                  <a:srgbClr val="6A7280"/>
                </a:solidFill>
                <a:latin typeface="Montserrat"/>
                <a:cs typeface="Montserrat"/>
              </a:rPr>
              <a:t>(7+)</a:t>
            </a:r>
            <a:endParaRPr sz="115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900" b="1" spc="-10" dirty="0">
                <a:solidFill>
                  <a:srgbClr val="1D40AF"/>
                </a:solidFill>
                <a:latin typeface="Montserrat"/>
                <a:cs typeface="Montserrat"/>
              </a:rPr>
              <a:t>73.8%</a:t>
            </a:r>
            <a:endParaRPr sz="1900">
              <a:latin typeface="Montserrat"/>
              <a:cs typeface="Montserrat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7219949" y="3199607"/>
            <a:ext cx="4514850" cy="800100"/>
            <a:chOff x="7219949" y="3543300"/>
            <a:chExt cx="4514850" cy="800100"/>
          </a:xfrm>
        </p:grpSpPr>
        <p:sp>
          <p:nvSpPr>
            <p:cNvPr id="27" name="object 27"/>
            <p:cNvSpPr/>
            <p:nvPr/>
          </p:nvSpPr>
          <p:spPr>
            <a:xfrm>
              <a:off x="7238999" y="3543300"/>
              <a:ext cx="4495800" cy="800100"/>
            </a:xfrm>
            <a:custGeom>
              <a:avLst/>
              <a:gdLst/>
              <a:ahLst/>
              <a:cxnLst/>
              <a:rect l="l" t="t" r="r" b="b"/>
              <a:pathLst>
                <a:path w="4495800" h="800100">
                  <a:moveTo>
                    <a:pt x="4424603" y="800099"/>
                  </a:moveTo>
                  <a:lnTo>
                    <a:pt x="53397" y="800099"/>
                  </a:lnTo>
                  <a:lnTo>
                    <a:pt x="49680" y="799611"/>
                  </a:lnTo>
                  <a:lnTo>
                    <a:pt x="14085" y="774243"/>
                  </a:lnTo>
                  <a:lnTo>
                    <a:pt x="366" y="733858"/>
                  </a:lnTo>
                  <a:lnTo>
                    <a:pt x="0" y="728902"/>
                  </a:lnTo>
                  <a:lnTo>
                    <a:pt x="0" y="723899"/>
                  </a:lnTo>
                  <a:lnTo>
                    <a:pt x="0" y="71196"/>
                  </a:lnTo>
                  <a:lnTo>
                    <a:pt x="11716" y="29704"/>
                  </a:lnTo>
                  <a:lnTo>
                    <a:pt x="42319" y="2439"/>
                  </a:lnTo>
                  <a:lnTo>
                    <a:pt x="53397" y="0"/>
                  </a:lnTo>
                  <a:lnTo>
                    <a:pt x="4424603" y="0"/>
                  </a:lnTo>
                  <a:lnTo>
                    <a:pt x="4466092" y="15621"/>
                  </a:lnTo>
                  <a:lnTo>
                    <a:pt x="4491913" y="51661"/>
                  </a:lnTo>
                  <a:lnTo>
                    <a:pt x="4495800" y="71196"/>
                  </a:lnTo>
                  <a:lnTo>
                    <a:pt x="4495800" y="728902"/>
                  </a:lnTo>
                  <a:lnTo>
                    <a:pt x="4480176" y="770393"/>
                  </a:lnTo>
                  <a:lnTo>
                    <a:pt x="4444137" y="796213"/>
                  </a:lnTo>
                  <a:lnTo>
                    <a:pt x="4429558" y="799611"/>
                  </a:lnTo>
                  <a:lnTo>
                    <a:pt x="4424603" y="800099"/>
                  </a:lnTo>
                  <a:close/>
                </a:path>
              </a:pathLst>
            </a:custGeom>
            <a:solidFill>
              <a:srgbClr val="F1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219949" y="3543577"/>
              <a:ext cx="70485" cy="800100"/>
            </a:xfrm>
            <a:custGeom>
              <a:avLst/>
              <a:gdLst/>
              <a:ahLst/>
              <a:cxnLst/>
              <a:rect l="l" t="t" r="r" b="b"/>
              <a:pathLst>
                <a:path w="70484" h="800100">
                  <a:moveTo>
                    <a:pt x="70450" y="799544"/>
                  </a:moveTo>
                  <a:lnTo>
                    <a:pt x="33856" y="786991"/>
                  </a:lnTo>
                  <a:lnTo>
                    <a:pt x="5799" y="752782"/>
                  </a:lnTo>
                  <a:lnTo>
                    <a:pt x="0" y="7236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723622"/>
                  </a:lnTo>
                  <a:lnTo>
                    <a:pt x="44514" y="765964"/>
                  </a:lnTo>
                  <a:lnTo>
                    <a:pt x="66287" y="797888"/>
                  </a:lnTo>
                  <a:lnTo>
                    <a:pt x="70450" y="7995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410449" y="3714749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36087" y="457199"/>
                  </a:moveTo>
                  <a:lnTo>
                    <a:pt x="221113" y="457199"/>
                  </a:lnTo>
                  <a:lnTo>
                    <a:pt x="213644" y="456832"/>
                  </a:lnTo>
                  <a:lnTo>
                    <a:pt x="169405" y="449529"/>
                  </a:lnTo>
                  <a:lnTo>
                    <a:pt x="127441" y="433735"/>
                  </a:lnTo>
                  <a:lnTo>
                    <a:pt x="89364" y="410059"/>
                  </a:lnTo>
                  <a:lnTo>
                    <a:pt x="56639" y="379409"/>
                  </a:lnTo>
                  <a:lnTo>
                    <a:pt x="30522" y="342963"/>
                  </a:lnTo>
                  <a:lnTo>
                    <a:pt x="12016" y="302123"/>
                  </a:lnTo>
                  <a:lnTo>
                    <a:pt x="1834" y="258457"/>
                  </a:lnTo>
                  <a:lnTo>
                    <a:pt x="0" y="236086"/>
                  </a:lnTo>
                  <a:lnTo>
                    <a:pt x="0" y="221112"/>
                  </a:lnTo>
                  <a:lnTo>
                    <a:pt x="5853" y="176659"/>
                  </a:lnTo>
                  <a:lnTo>
                    <a:pt x="20265" y="134200"/>
                  </a:lnTo>
                  <a:lnTo>
                    <a:pt x="42685" y="95370"/>
                  </a:lnTo>
                  <a:lnTo>
                    <a:pt x="72249" y="61660"/>
                  </a:lnTo>
                  <a:lnTo>
                    <a:pt x="107821" y="34366"/>
                  </a:lnTo>
                  <a:lnTo>
                    <a:pt x="148035" y="14535"/>
                  </a:lnTo>
                  <a:lnTo>
                    <a:pt x="191345" y="2931"/>
                  </a:lnTo>
                  <a:lnTo>
                    <a:pt x="221113" y="0"/>
                  </a:lnTo>
                  <a:lnTo>
                    <a:pt x="236087" y="0"/>
                  </a:lnTo>
                  <a:lnTo>
                    <a:pt x="280540" y="5852"/>
                  </a:lnTo>
                  <a:lnTo>
                    <a:pt x="322997" y="20265"/>
                  </a:lnTo>
                  <a:lnTo>
                    <a:pt x="361827" y="42684"/>
                  </a:lnTo>
                  <a:lnTo>
                    <a:pt x="395538" y="72248"/>
                  </a:lnTo>
                  <a:lnTo>
                    <a:pt x="422832" y="107820"/>
                  </a:lnTo>
                  <a:lnTo>
                    <a:pt x="442663" y="148035"/>
                  </a:lnTo>
                  <a:lnTo>
                    <a:pt x="454267" y="191345"/>
                  </a:lnTo>
                  <a:lnTo>
                    <a:pt x="457200" y="221112"/>
                  </a:lnTo>
                  <a:lnTo>
                    <a:pt x="457199" y="228599"/>
                  </a:lnTo>
                  <a:lnTo>
                    <a:pt x="457200" y="236086"/>
                  </a:lnTo>
                  <a:lnTo>
                    <a:pt x="451347" y="280540"/>
                  </a:lnTo>
                  <a:lnTo>
                    <a:pt x="436933" y="322998"/>
                  </a:lnTo>
                  <a:lnTo>
                    <a:pt x="414513" y="361828"/>
                  </a:lnTo>
                  <a:lnTo>
                    <a:pt x="384950" y="395538"/>
                  </a:lnTo>
                  <a:lnTo>
                    <a:pt x="349377" y="422832"/>
                  </a:lnTo>
                  <a:lnTo>
                    <a:pt x="309163" y="442663"/>
                  </a:lnTo>
                  <a:lnTo>
                    <a:pt x="265854" y="454267"/>
                  </a:lnTo>
                  <a:lnTo>
                    <a:pt x="243556" y="456832"/>
                  </a:lnTo>
                  <a:lnTo>
                    <a:pt x="236087" y="4571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34274" y="3860006"/>
              <a:ext cx="214312" cy="166687"/>
            </a:xfrm>
            <a:prstGeom prst="rect">
              <a:avLst/>
            </a:prstGeom>
          </p:spPr>
        </p:pic>
      </p:grpSp>
      <p:sp>
        <p:nvSpPr>
          <p:cNvPr id="31" name="object 31"/>
          <p:cNvSpPr txBox="1"/>
          <p:nvPr/>
        </p:nvSpPr>
        <p:spPr>
          <a:xfrm>
            <a:off x="8011219" y="3335052"/>
            <a:ext cx="1334135" cy="4978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35" dirty="0">
                <a:solidFill>
                  <a:srgbClr val="6A7280"/>
                </a:solidFill>
                <a:latin typeface="Montserrat"/>
                <a:cs typeface="Montserrat"/>
              </a:rPr>
              <a:t>Is</a:t>
            </a:r>
            <a:r>
              <a:rPr sz="1150" spc="-25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50" dirty="0">
                <a:solidFill>
                  <a:srgbClr val="6A7280"/>
                </a:solidFill>
                <a:latin typeface="Montserrat"/>
                <a:cs typeface="Montserrat"/>
              </a:rPr>
              <a:t>lid</a:t>
            </a:r>
            <a:r>
              <a:rPr sz="1150" spc="-2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6A7280"/>
                </a:solidFill>
                <a:latin typeface="Montserrat"/>
                <a:cs typeface="Montserrat"/>
              </a:rPr>
              <a:t>van</a:t>
            </a:r>
            <a:r>
              <a:rPr sz="1150" spc="-2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6A7280"/>
                </a:solidFill>
                <a:latin typeface="Montserrat"/>
                <a:cs typeface="Montserrat"/>
              </a:rPr>
              <a:t>Dorpsraad</a:t>
            </a:r>
            <a:endParaRPr sz="115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900" b="1" spc="-10" dirty="0">
                <a:solidFill>
                  <a:srgbClr val="1D40AF"/>
                </a:solidFill>
                <a:latin typeface="Montserrat"/>
                <a:cs typeface="Montserrat"/>
              </a:rPr>
              <a:t>56.9%</a:t>
            </a:r>
            <a:endParaRPr sz="1900">
              <a:latin typeface="Montserrat"/>
              <a:cs typeface="Montserrat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0" y="6786728"/>
            <a:ext cx="12192000" cy="76200"/>
            <a:chOff x="0" y="7619999"/>
            <a:chExt cx="12192000" cy="76200"/>
          </a:xfrm>
        </p:grpSpPr>
        <p:sp>
          <p:nvSpPr>
            <p:cNvPr id="34" name="object 34"/>
            <p:cNvSpPr/>
            <p:nvPr/>
          </p:nvSpPr>
          <p:spPr>
            <a:xfrm>
              <a:off x="0" y="7619999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067174" y="7619999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7" name="Afbeelding 36">
            <a:extLst>
              <a:ext uri="{FF2B5EF4-FFF2-40B4-BE49-F238E27FC236}">
                <a16:creationId xmlns:a16="http://schemas.microsoft.com/office/drawing/2014/main" id="{A3E12411-BF68-3AE4-9559-94785AB443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3054" y="4118592"/>
            <a:ext cx="4725059" cy="245779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Verbeterpunten</a:t>
            </a:r>
            <a:r>
              <a:rPr spc="-40" dirty="0"/>
              <a:t> </a:t>
            </a:r>
            <a:r>
              <a:rPr spc="-265" dirty="0"/>
              <a:t>&amp;</a:t>
            </a:r>
            <a:r>
              <a:rPr spc="-35" dirty="0"/>
              <a:t> </a:t>
            </a:r>
            <a:r>
              <a:rPr lang="nl-NL" spc="-190" dirty="0"/>
              <a:t>s</a:t>
            </a:r>
            <a:r>
              <a:rPr spc="-190" dirty="0" err="1"/>
              <a:t>uggesties</a:t>
            </a:r>
            <a:endParaRPr spc="-190" dirty="0"/>
          </a:p>
        </p:txBody>
      </p:sp>
      <p:sp>
        <p:nvSpPr>
          <p:cNvPr id="3" name="object 3"/>
          <p:cNvSpPr/>
          <p:nvPr/>
        </p:nvSpPr>
        <p:spPr>
          <a:xfrm>
            <a:off x="380999" y="990599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761999" y="38099"/>
                </a:moveTo>
                <a:lnTo>
                  <a:pt x="0" y="38099"/>
                </a:lnTo>
                <a:lnTo>
                  <a:pt x="0" y="0"/>
                </a:lnTo>
                <a:lnTo>
                  <a:pt x="761999" y="0"/>
                </a:lnTo>
                <a:lnTo>
                  <a:pt x="761999" y="38099"/>
                </a:lnTo>
                <a:close/>
              </a:path>
            </a:pathLst>
          </a:custGeom>
          <a:solidFill>
            <a:srgbClr val="166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68299" y="853446"/>
            <a:ext cx="4319905" cy="7747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26465">
              <a:lnSpc>
                <a:spcPct val="100000"/>
              </a:lnSpc>
              <a:spcBef>
                <a:spcPts val="105"/>
              </a:spcBef>
            </a:pPr>
            <a:r>
              <a:rPr sz="1650" b="0" spc="-155" dirty="0">
                <a:solidFill>
                  <a:srgbClr val="047857"/>
                </a:solidFill>
                <a:latin typeface="Montserrat Medium"/>
                <a:cs typeface="Montserrat Medium"/>
              </a:rPr>
              <a:t>Wat</a:t>
            </a:r>
            <a:r>
              <a:rPr sz="1650" b="0" spc="-1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4" dirty="0">
                <a:solidFill>
                  <a:srgbClr val="047857"/>
                </a:solidFill>
                <a:latin typeface="Montserrat Medium"/>
                <a:cs typeface="Montserrat Medium"/>
              </a:rPr>
              <a:t>kan</a:t>
            </a:r>
            <a:r>
              <a:rPr sz="1650" b="0" spc="-1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0" dirty="0">
                <a:solidFill>
                  <a:srgbClr val="047857"/>
                </a:solidFill>
                <a:latin typeface="Montserrat Medium"/>
                <a:cs typeface="Montserrat Medium"/>
              </a:rPr>
              <a:t>de</a:t>
            </a:r>
            <a:r>
              <a:rPr sz="1650" b="0" spc="-1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0" dirty="0">
                <a:solidFill>
                  <a:srgbClr val="047857"/>
                </a:solidFill>
                <a:latin typeface="Montserrat Medium"/>
                <a:cs typeface="Montserrat Medium"/>
              </a:rPr>
              <a:t>Dorpsraad</a:t>
            </a:r>
            <a:r>
              <a:rPr sz="1650" b="0" spc="-1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00" dirty="0">
                <a:solidFill>
                  <a:srgbClr val="047857"/>
                </a:solidFill>
                <a:latin typeface="Montserrat Medium"/>
                <a:cs typeface="Montserrat Medium"/>
              </a:rPr>
              <a:t>beter</a:t>
            </a:r>
            <a:r>
              <a:rPr sz="1650" b="0" spc="-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90" dirty="0">
                <a:solidFill>
                  <a:srgbClr val="047857"/>
                </a:solidFill>
                <a:latin typeface="Montserrat Medium"/>
                <a:cs typeface="Montserrat Medium"/>
              </a:rPr>
              <a:t>doen?</a:t>
            </a:r>
            <a:endParaRPr sz="1650">
              <a:latin typeface="Montserrat Medium"/>
              <a:cs typeface="Montserrat Medium"/>
            </a:endParaRPr>
          </a:p>
          <a:p>
            <a:pPr marL="12700">
              <a:lnSpc>
                <a:spcPct val="100000"/>
              </a:lnSpc>
              <a:spcBef>
                <a:spcPts val="1870"/>
              </a:spcBef>
            </a:pPr>
            <a:r>
              <a:rPr sz="1700" b="1" spc="-165" dirty="0">
                <a:solidFill>
                  <a:srgbClr val="1D40AF"/>
                </a:solidFill>
                <a:latin typeface="Montserrat SemiBold"/>
                <a:cs typeface="Montserrat SemiBold"/>
              </a:rPr>
              <a:t>Top</a:t>
            </a:r>
            <a:r>
              <a:rPr sz="1700" b="1" spc="-4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65" dirty="0">
                <a:solidFill>
                  <a:srgbClr val="1D40AF"/>
                </a:solidFill>
                <a:latin typeface="Montserrat SemiBold"/>
                <a:cs typeface="Montserrat SemiBold"/>
              </a:rPr>
              <a:t>verbeterpunten</a:t>
            </a:r>
            <a:endParaRPr sz="1700">
              <a:latin typeface="Montserrat SemiBold"/>
              <a:cs typeface="Montserrat Semi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0999" y="4152900"/>
            <a:ext cx="5562600" cy="1181100"/>
          </a:xfrm>
          <a:custGeom>
            <a:avLst/>
            <a:gdLst/>
            <a:ahLst/>
            <a:cxnLst/>
            <a:rect l="l" t="t" r="r" b="b"/>
            <a:pathLst>
              <a:path w="5562600" h="1181100">
                <a:moveTo>
                  <a:pt x="5491402" y="1181099"/>
                </a:moveTo>
                <a:lnTo>
                  <a:pt x="71196" y="1181099"/>
                </a:lnTo>
                <a:lnTo>
                  <a:pt x="66241" y="1180611"/>
                </a:lnTo>
                <a:lnTo>
                  <a:pt x="29705" y="1165477"/>
                </a:lnTo>
                <a:lnTo>
                  <a:pt x="3885" y="1129437"/>
                </a:lnTo>
                <a:lnTo>
                  <a:pt x="0" y="1109902"/>
                </a:lnTo>
                <a:lnTo>
                  <a:pt x="0" y="1104899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4"/>
                </a:lnTo>
                <a:lnTo>
                  <a:pt x="71196" y="0"/>
                </a:lnTo>
                <a:lnTo>
                  <a:pt x="5491402" y="0"/>
                </a:lnTo>
                <a:lnTo>
                  <a:pt x="5532893" y="15621"/>
                </a:lnTo>
                <a:lnTo>
                  <a:pt x="5558713" y="51661"/>
                </a:lnTo>
                <a:lnTo>
                  <a:pt x="5562599" y="71196"/>
                </a:lnTo>
                <a:lnTo>
                  <a:pt x="5562599" y="1109902"/>
                </a:lnTo>
                <a:lnTo>
                  <a:pt x="5546977" y="1151393"/>
                </a:lnTo>
                <a:lnTo>
                  <a:pt x="5510937" y="1177213"/>
                </a:lnTo>
                <a:lnTo>
                  <a:pt x="5496357" y="1180611"/>
                </a:lnTo>
                <a:lnTo>
                  <a:pt x="5491402" y="1181099"/>
                </a:lnTo>
                <a:close/>
              </a:path>
            </a:pathLst>
          </a:custGeom>
          <a:solidFill>
            <a:srgbClr val="EFF5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790700"/>
            <a:ext cx="5562599" cy="2133599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20700" y="4158564"/>
            <a:ext cx="5269865" cy="1017905"/>
          </a:xfrm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350" b="1" spc="-110" dirty="0">
                <a:solidFill>
                  <a:srgbClr val="1C4ED8"/>
                </a:solidFill>
                <a:latin typeface="Montserrat SemiBold"/>
                <a:cs typeface="Montserrat SemiBold"/>
              </a:rPr>
              <a:t>Communicatie</a:t>
            </a:r>
            <a:r>
              <a:rPr sz="1350" b="1" spc="-10" dirty="0">
                <a:solidFill>
                  <a:srgbClr val="1C4ED8"/>
                </a:solidFill>
                <a:latin typeface="Montserrat SemiBold"/>
                <a:cs typeface="Montserrat SemiBold"/>
              </a:rPr>
              <a:t> </a:t>
            </a:r>
            <a:r>
              <a:rPr sz="1350" b="1" spc="-70" dirty="0">
                <a:solidFill>
                  <a:srgbClr val="1C4ED8"/>
                </a:solidFill>
                <a:latin typeface="Montserrat SemiBold"/>
                <a:cs typeface="Montserrat SemiBold"/>
              </a:rPr>
              <a:t>is</a:t>
            </a:r>
            <a:r>
              <a:rPr sz="1350" b="1" spc="-5" dirty="0">
                <a:solidFill>
                  <a:srgbClr val="1C4ED8"/>
                </a:solidFill>
                <a:latin typeface="Montserrat SemiBold"/>
                <a:cs typeface="Montserrat SemiBold"/>
              </a:rPr>
              <a:t> </a:t>
            </a:r>
            <a:r>
              <a:rPr sz="1350" b="1" spc="-20" dirty="0">
                <a:solidFill>
                  <a:srgbClr val="1C4ED8"/>
                </a:solidFill>
                <a:latin typeface="Montserrat SemiBold"/>
                <a:cs typeface="Montserrat SemiBold"/>
              </a:rPr>
              <a:t>hoofdprioriteit</a:t>
            </a:r>
            <a:endParaRPr sz="1350">
              <a:latin typeface="Montserrat SemiBold"/>
              <a:cs typeface="Montserrat SemiBold"/>
            </a:endParaRPr>
          </a:p>
          <a:p>
            <a:pPr marL="12700" marR="5080">
              <a:lnSpc>
                <a:spcPct val="108700"/>
              </a:lnSpc>
              <a:spcBef>
                <a:spcPts val="710"/>
              </a:spcBef>
            </a:pP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Uit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enquête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55" dirty="0">
                <a:solidFill>
                  <a:srgbClr val="374050"/>
                </a:solidFill>
                <a:latin typeface="Montserrat"/>
                <a:cs typeface="Montserrat"/>
              </a:rPr>
              <a:t>blijkt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dat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communicatie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374050"/>
                </a:solidFill>
                <a:latin typeface="Montserrat"/>
                <a:cs typeface="Montserrat"/>
              </a:rPr>
              <a:t>veruit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het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meest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genoemde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verbeterpunt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40" dirty="0">
                <a:solidFill>
                  <a:srgbClr val="374050"/>
                </a:solidFill>
                <a:latin typeface="Montserrat"/>
                <a:cs typeface="Montserrat"/>
              </a:rPr>
              <a:t>is.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Bewoners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willen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374050"/>
                </a:solidFill>
                <a:latin typeface="Montserrat"/>
                <a:cs typeface="Montserrat"/>
              </a:rPr>
              <a:t>duidelijker,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regelmatiger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374050"/>
                </a:solidFill>
                <a:latin typeface="Montserrat"/>
                <a:cs typeface="Montserrat"/>
              </a:rPr>
              <a:t>en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374050"/>
                </a:solidFill>
                <a:latin typeface="Montserrat"/>
                <a:cs typeface="Montserrat"/>
              </a:rPr>
              <a:t>via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374050"/>
                </a:solidFill>
                <a:latin typeface="Montserrat"/>
                <a:cs typeface="Montserrat"/>
              </a:rPr>
              <a:t>meer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20" dirty="0">
                <a:solidFill>
                  <a:srgbClr val="374050"/>
                </a:solidFill>
                <a:latin typeface="Montserrat"/>
                <a:cs typeface="Montserrat"/>
              </a:rPr>
              <a:t>kanalen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geïnformeerd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374050"/>
                </a:solidFill>
                <a:latin typeface="Montserrat"/>
                <a:cs typeface="Montserrat"/>
              </a:rPr>
              <a:t>worden</a:t>
            </a:r>
            <a:r>
              <a:rPr sz="115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374050"/>
                </a:solidFill>
                <a:latin typeface="Montserrat"/>
                <a:cs typeface="Montserrat"/>
              </a:rPr>
              <a:t>over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lopende</a:t>
            </a:r>
            <a:r>
              <a:rPr sz="115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projecten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374050"/>
                </a:solidFill>
                <a:latin typeface="Montserrat"/>
                <a:cs typeface="Montserrat"/>
              </a:rPr>
              <a:t>en</a:t>
            </a:r>
            <a:r>
              <a:rPr sz="115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behaalde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resultaten.</a:t>
            </a:r>
            <a:endParaRPr sz="1150">
              <a:latin typeface="Montserrat"/>
              <a:cs typeface="Montserra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248399" y="1790699"/>
            <a:ext cx="5562600" cy="609600"/>
            <a:chOff x="6248399" y="1790699"/>
            <a:chExt cx="5562600" cy="609600"/>
          </a:xfrm>
        </p:grpSpPr>
        <p:sp>
          <p:nvSpPr>
            <p:cNvPr id="9" name="object 9"/>
            <p:cNvSpPr/>
            <p:nvPr/>
          </p:nvSpPr>
          <p:spPr>
            <a:xfrm>
              <a:off x="6262686" y="1790699"/>
              <a:ext cx="5548630" cy="609600"/>
            </a:xfrm>
            <a:custGeom>
              <a:avLst/>
              <a:gdLst/>
              <a:ahLst/>
              <a:cxnLst/>
              <a:rect l="l" t="t" r="r" b="b"/>
              <a:pathLst>
                <a:path w="5548630" h="609600">
                  <a:moveTo>
                    <a:pt x="5515264" y="609599"/>
                  </a:moveTo>
                  <a:lnTo>
                    <a:pt x="20654" y="609599"/>
                  </a:lnTo>
                  <a:lnTo>
                    <a:pt x="17616" y="608632"/>
                  </a:lnTo>
                  <a:lnTo>
                    <a:pt x="0" y="576552"/>
                  </a:lnTo>
                  <a:lnTo>
                    <a:pt x="0" y="571499"/>
                  </a:lnTo>
                  <a:lnTo>
                    <a:pt x="0" y="33047"/>
                  </a:lnTo>
                  <a:lnTo>
                    <a:pt x="20654" y="0"/>
                  </a:lnTo>
                  <a:lnTo>
                    <a:pt x="5515264" y="0"/>
                  </a:lnTo>
                  <a:lnTo>
                    <a:pt x="5547345" y="28187"/>
                  </a:lnTo>
                  <a:lnTo>
                    <a:pt x="5548312" y="33047"/>
                  </a:lnTo>
                  <a:lnTo>
                    <a:pt x="5548312" y="576552"/>
                  </a:lnTo>
                  <a:lnTo>
                    <a:pt x="5520123" y="608632"/>
                  </a:lnTo>
                  <a:lnTo>
                    <a:pt x="5515264" y="609599"/>
                  </a:lnTo>
                  <a:close/>
                </a:path>
              </a:pathLst>
            </a:custGeom>
            <a:solidFill>
              <a:srgbClr val="F1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248399" y="1790955"/>
              <a:ext cx="35560" cy="609600"/>
            </a:xfrm>
            <a:custGeom>
              <a:avLst/>
              <a:gdLst/>
              <a:ahLst/>
              <a:cxnLst/>
              <a:rect l="l" t="t" r="r" b="b"/>
              <a:pathLst>
                <a:path w="35560" h="609600">
                  <a:moveTo>
                    <a:pt x="35315" y="609088"/>
                  </a:moveTo>
                  <a:lnTo>
                    <a:pt x="2789" y="585870"/>
                  </a:lnTo>
                  <a:lnTo>
                    <a:pt x="0" y="571244"/>
                  </a:lnTo>
                  <a:lnTo>
                    <a:pt x="0" y="37844"/>
                  </a:lnTo>
                  <a:lnTo>
                    <a:pt x="23473" y="2534"/>
                  </a:lnTo>
                  <a:lnTo>
                    <a:pt x="35315" y="0"/>
                  </a:lnTo>
                  <a:lnTo>
                    <a:pt x="33223" y="3464"/>
                  </a:lnTo>
                  <a:lnTo>
                    <a:pt x="31364" y="10903"/>
                  </a:lnTo>
                  <a:lnTo>
                    <a:pt x="30143" y="16772"/>
                  </a:lnTo>
                  <a:lnTo>
                    <a:pt x="29272" y="23218"/>
                  </a:lnTo>
                  <a:lnTo>
                    <a:pt x="28749" y="30242"/>
                  </a:lnTo>
                  <a:lnTo>
                    <a:pt x="28575" y="37844"/>
                  </a:lnTo>
                  <a:lnTo>
                    <a:pt x="28575" y="571244"/>
                  </a:lnTo>
                  <a:lnTo>
                    <a:pt x="33223" y="605624"/>
                  </a:lnTo>
                  <a:lnTo>
                    <a:pt x="35315" y="609088"/>
                  </a:lnTo>
                  <a:close/>
                </a:path>
              </a:pathLst>
            </a:custGeom>
            <a:solidFill>
              <a:srgbClr val="3B81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248399" y="2514599"/>
            <a:ext cx="5562600" cy="609600"/>
            <a:chOff x="6248399" y="2514599"/>
            <a:chExt cx="5562600" cy="609600"/>
          </a:xfrm>
        </p:grpSpPr>
        <p:sp>
          <p:nvSpPr>
            <p:cNvPr id="12" name="object 12"/>
            <p:cNvSpPr/>
            <p:nvPr/>
          </p:nvSpPr>
          <p:spPr>
            <a:xfrm>
              <a:off x="6262686" y="2514599"/>
              <a:ext cx="5548630" cy="609600"/>
            </a:xfrm>
            <a:custGeom>
              <a:avLst/>
              <a:gdLst/>
              <a:ahLst/>
              <a:cxnLst/>
              <a:rect l="l" t="t" r="r" b="b"/>
              <a:pathLst>
                <a:path w="5548630" h="609600">
                  <a:moveTo>
                    <a:pt x="5515264" y="609599"/>
                  </a:moveTo>
                  <a:lnTo>
                    <a:pt x="20654" y="609599"/>
                  </a:lnTo>
                  <a:lnTo>
                    <a:pt x="17616" y="608632"/>
                  </a:lnTo>
                  <a:lnTo>
                    <a:pt x="0" y="576552"/>
                  </a:lnTo>
                  <a:lnTo>
                    <a:pt x="0" y="571499"/>
                  </a:lnTo>
                  <a:lnTo>
                    <a:pt x="0" y="33047"/>
                  </a:lnTo>
                  <a:lnTo>
                    <a:pt x="20654" y="0"/>
                  </a:lnTo>
                  <a:lnTo>
                    <a:pt x="5515264" y="0"/>
                  </a:lnTo>
                  <a:lnTo>
                    <a:pt x="5547345" y="28187"/>
                  </a:lnTo>
                  <a:lnTo>
                    <a:pt x="5548312" y="33047"/>
                  </a:lnTo>
                  <a:lnTo>
                    <a:pt x="5548312" y="576552"/>
                  </a:lnTo>
                  <a:lnTo>
                    <a:pt x="5520123" y="608632"/>
                  </a:lnTo>
                  <a:lnTo>
                    <a:pt x="5515264" y="609599"/>
                  </a:lnTo>
                  <a:close/>
                </a:path>
              </a:pathLst>
            </a:custGeom>
            <a:solidFill>
              <a:srgbClr val="F1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248399" y="2514855"/>
              <a:ext cx="35560" cy="609600"/>
            </a:xfrm>
            <a:custGeom>
              <a:avLst/>
              <a:gdLst/>
              <a:ahLst/>
              <a:cxnLst/>
              <a:rect l="l" t="t" r="r" b="b"/>
              <a:pathLst>
                <a:path w="35560" h="609600">
                  <a:moveTo>
                    <a:pt x="35315" y="609088"/>
                  </a:moveTo>
                  <a:lnTo>
                    <a:pt x="2789" y="585870"/>
                  </a:lnTo>
                  <a:lnTo>
                    <a:pt x="0" y="571244"/>
                  </a:lnTo>
                  <a:lnTo>
                    <a:pt x="0" y="37844"/>
                  </a:lnTo>
                  <a:lnTo>
                    <a:pt x="23473" y="2534"/>
                  </a:lnTo>
                  <a:lnTo>
                    <a:pt x="35315" y="0"/>
                  </a:lnTo>
                  <a:lnTo>
                    <a:pt x="33223" y="3464"/>
                  </a:lnTo>
                  <a:lnTo>
                    <a:pt x="31364" y="10903"/>
                  </a:lnTo>
                  <a:lnTo>
                    <a:pt x="30143" y="16772"/>
                  </a:lnTo>
                  <a:lnTo>
                    <a:pt x="29272" y="23218"/>
                  </a:lnTo>
                  <a:lnTo>
                    <a:pt x="28749" y="30242"/>
                  </a:lnTo>
                  <a:lnTo>
                    <a:pt x="28575" y="37844"/>
                  </a:lnTo>
                  <a:lnTo>
                    <a:pt x="28575" y="571244"/>
                  </a:lnTo>
                  <a:lnTo>
                    <a:pt x="33223" y="605624"/>
                  </a:lnTo>
                  <a:lnTo>
                    <a:pt x="35315" y="609088"/>
                  </a:lnTo>
                  <a:close/>
                </a:path>
              </a:pathLst>
            </a:custGeom>
            <a:solidFill>
              <a:srgbClr val="3B81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6248399" y="3238499"/>
            <a:ext cx="5562600" cy="609600"/>
            <a:chOff x="6248399" y="3238499"/>
            <a:chExt cx="5562600" cy="609600"/>
          </a:xfrm>
        </p:grpSpPr>
        <p:sp>
          <p:nvSpPr>
            <p:cNvPr id="15" name="object 15"/>
            <p:cNvSpPr/>
            <p:nvPr/>
          </p:nvSpPr>
          <p:spPr>
            <a:xfrm>
              <a:off x="6262686" y="3238499"/>
              <a:ext cx="5548630" cy="609600"/>
            </a:xfrm>
            <a:custGeom>
              <a:avLst/>
              <a:gdLst/>
              <a:ahLst/>
              <a:cxnLst/>
              <a:rect l="l" t="t" r="r" b="b"/>
              <a:pathLst>
                <a:path w="5548630" h="609600">
                  <a:moveTo>
                    <a:pt x="5515264" y="609599"/>
                  </a:moveTo>
                  <a:lnTo>
                    <a:pt x="20654" y="609599"/>
                  </a:lnTo>
                  <a:lnTo>
                    <a:pt x="17616" y="608632"/>
                  </a:lnTo>
                  <a:lnTo>
                    <a:pt x="0" y="576552"/>
                  </a:lnTo>
                  <a:lnTo>
                    <a:pt x="0" y="571499"/>
                  </a:lnTo>
                  <a:lnTo>
                    <a:pt x="0" y="33047"/>
                  </a:lnTo>
                  <a:lnTo>
                    <a:pt x="20654" y="0"/>
                  </a:lnTo>
                  <a:lnTo>
                    <a:pt x="5515264" y="0"/>
                  </a:lnTo>
                  <a:lnTo>
                    <a:pt x="5547345" y="28187"/>
                  </a:lnTo>
                  <a:lnTo>
                    <a:pt x="5548312" y="33047"/>
                  </a:lnTo>
                  <a:lnTo>
                    <a:pt x="5548312" y="576552"/>
                  </a:lnTo>
                  <a:lnTo>
                    <a:pt x="5520123" y="608632"/>
                  </a:lnTo>
                  <a:lnTo>
                    <a:pt x="5515264" y="609599"/>
                  </a:lnTo>
                  <a:close/>
                </a:path>
              </a:pathLst>
            </a:custGeom>
            <a:solidFill>
              <a:srgbClr val="F1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248399" y="3238755"/>
              <a:ext cx="35560" cy="609600"/>
            </a:xfrm>
            <a:custGeom>
              <a:avLst/>
              <a:gdLst/>
              <a:ahLst/>
              <a:cxnLst/>
              <a:rect l="l" t="t" r="r" b="b"/>
              <a:pathLst>
                <a:path w="35560" h="609600">
                  <a:moveTo>
                    <a:pt x="35315" y="609088"/>
                  </a:moveTo>
                  <a:lnTo>
                    <a:pt x="2789" y="585869"/>
                  </a:lnTo>
                  <a:lnTo>
                    <a:pt x="0" y="571244"/>
                  </a:lnTo>
                  <a:lnTo>
                    <a:pt x="0" y="37844"/>
                  </a:lnTo>
                  <a:lnTo>
                    <a:pt x="23473" y="2534"/>
                  </a:lnTo>
                  <a:lnTo>
                    <a:pt x="35315" y="0"/>
                  </a:lnTo>
                  <a:lnTo>
                    <a:pt x="33223" y="3464"/>
                  </a:lnTo>
                  <a:lnTo>
                    <a:pt x="31364" y="10903"/>
                  </a:lnTo>
                  <a:lnTo>
                    <a:pt x="30143" y="16772"/>
                  </a:lnTo>
                  <a:lnTo>
                    <a:pt x="29272" y="23218"/>
                  </a:lnTo>
                  <a:lnTo>
                    <a:pt x="28749" y="30242"/>
                  </a:lnTo>
                  <a:lnTo>
                    <a:pt x="28575" y="37844"/>
                  </a:lnTo>
                  <a:lnTo>
                    <a:pt x="28575" y="571244"/>
                  </a:lnTo>
                  <a:lnTo>
                    <a:pt x="33223" y="605624"/>
                  </a:lnTo>
                  <a:lnTo>
                    <a:pt x="35315" y="609088"/>
                  </a:lnTo>
                  <a:close/>
                </a:path>
              </a:pathLst>
            </a:custGeom>
            <a:solidFill>
              <a:srgbClr val="3B81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6248399" y="3962399"/>
            <a:ext cx="5562600" cy="609600"/>
            <a:chOff x="6248399" y="3962399"/>
            <a:chExt cx="5562600" cy="609600"/>
          </a:xfrm>
        </p:grpSpPr>
        <p:sp>
          <p:nvSpPr>
            <p:cNvPr id="18" name="object 18"/>
            <p:cNvSpPr/>
            <p:nvPr/>
          </p:nvSpPr>
          <p:spPr>
            <a:xfrm>
              <a:off x="6262686" y="3962399"/>
              <a:ext cx="5548630" cy="609600"/>
            </a:xfrm>
            <a:custGeom>
              <a:avLst/>
              <a:gdLst/>
              <a:ahLst/>
              <a:cxnLst/>
              <a:rect l="l" t="t" r="r" b="b"/>
              <a:pathLst>
                <a:path w="5548630" h="609600">
                  <a:moveTo>
                    <a:pt x="5515264" y="609599"/>
                  </a:moveTo>
                  <a:lnTo>
                    <a:pt x="20654" y="609599"/>
                  </a:lnTo>
                  <a:lnTo>
                    <a:pt x="17616" y="608632"/>
                  </a:lnTo>
                  <a:lnTo>
                    <a:pt x="0" y="576552"/>
                  </a:lnTo>
                  <a:lnTo>
                    <a:pt x="0" y="571499"/>
                  </a:lnTo>
                  <a:lnTo>
                    <a:pt x="0" y="33047"/>
                  </a:lnTo>
                  <a:lnTo>
                    <a:pt x="20654" y="0"/>
                  </a:lnTo>
                  <a:lnTo>
                    <a:pt x="5515264" y="0"/>
                  </a:lnTo>
                  <a:lnTo>
                    <a:pt x="5547345" y="28186"/>
                  </a:lnTo>
                  <a:lnTo>
                    <a:pt x="5548312" y="33047"/>
                  </a:lnTo>
                  <a:lnTo>
                    <a:pt x="5548312" y="576552"/>
                  </a:lnTo>
                  <a:lnTo>
                    <a:pt x="5520123" y="608632"/>
                  </a:lnTo>
                  <a:lnTo>
                    <a:pt x="5515264" y="609599"/>
                  </a:lnTo>
                  <a:close/>
                </a:path>
              </a:pathLst>
            </a:custGeom>
            <a:solidFill>
              <a:srgbClr val="F1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248399" y="3962655"/>
              <a:ext cx="35560" cy="609600"/>
            </a:xfrm>
            <a:custGeom>
              <a:avLst/>
              <a:gdLst/>
              <a:ahLst/>
              <a:cxnLst/>
              <a:rect l="l" t="t" r="r" b="b"/>
              <a:pathLst>
                <a:path w="35560" h="609600">
                  <a:moveTo>
                    <a:pt x="35315" y="609088"/>
                  </a:moveTo>
                  <a:lnTo>
                    <a:pt x="2789" y="585870"/>
                  </a:lnTo>
                  <a:lnTo>
                    <a:pt x="0" y="571244"/>
                  </a:lnTo>
                  <a:lnTo>
                    <a:pt x="0" y="37844"/>
                  </a:lnTo>
                  <a:lnTo>
                    <a:pt x="23473" y="2534"/>
                  </a:lnTo>
                  <a:lnTo>
                    <a:pt x="35315" y="0"/>
                  </a:lnTo>
                  <a:lnTo>
                    <a:pt x="33223" y="3464"/>
                  </a:lnTo>
                  <a:lnTo>
                    <a:pt x="31364" y="10903"/>
                  </a:lnTo>
                  <a:lnTo>
                    <a:pt x="30143" y="16771"/>
                  </a:lnTo>
                  <a:lnTo>
                    <a:pt x="29272" y="23218"/>
                  </a:lnTo>
                  <a:lnTo>
                    <a:pt x="28749" y="30242"/>
                  </a:lnTo>
                  <a:lnTo>
                    <a:pt x="28575" y="37844"/>
                  </a:lnTo>
                  <a:lnTo>
                    <a:pt x="28575" y="571244"/>
                  </a:lnTo>
                  <a:lnTo>
                    <a:pt x="33223" y="605624"/>
                  </a:lnTo>
                  <a:lnTo>
                    <a:pt x="35315" y="609088"/>
                  </a:lnTo>
                  <a:close/>
                </a:path>
              </a:pathLst>
            </a:custGeom>
            <a:solidFill>
              <a:srgbClr val="3B81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6248399" y="4686299"/>
            <a:ext cx="5562600" cy="609600"/>
            <a:chOff x="6248399" y="4686299"/>
            <a:chExt cx="5562600" cy="609600"/>
          </a:xfrm>
        </p:grpSpPr>
        <p:sp>
          <p:nvSpPr>
            <p:cNvPr id="21" name="object 21"/>
            <p:cNvSpPr/>
            <p:nvPr/>
          </p:nvSpPr>
          <p:spPr>
            <a:xfrm>
              <a:off x="6262686" y="4686299"/>
              <a:ext cx="5548630" cy="609600"/>
            </a:xfrm>
            <a:custGeom>
              <a:avLst/>
              <a:gdLst/>
              <a:ahLst/>
              <a:cxnLst/>
              <a:rect l="l" t="t" r="r" b="b"/>
              <a:pathLst>
                <a:path w="5548630" h="609600">
                  <a:moveTo>
                    <a:pt x="5515264" y="609599"/>
                  </a:moveTo>
                  <a:lnTo>
                    <a:pt x="20654" y="609599"/>
                  </a:lnTo>
                  <a:lnTo>
                    <a:pt x="17616" y="608632"/>
                  </a:lnTo>
                  <a:lnTo>
                    <a:pt x="0" y="576552"/>
                  </a:lnTo>
                  <a:lnTo>
                    <a:pt x="0" y="571499"/>
                  </a:lnTo>
                  <a:lnTo>
                    <a:pt x="0" y="33047"/>
                  </a:lnTo>
                  <a:lnTo>
                    <a:pt x="20654" y="0"/>
                  </a:lnTo>
                  <a:lnTo>
                    <a:pt x="5515264" y="0"/>
                  </a:lnTo>
                  <a:lnTo>
                    <a:pt x="5547345" y="28187"/>
                  </a:lnTo>
                  <a:lnTo>
                    <a:pt x="5548312" y="33047"/>
                  </a:lnTo>
                  <a:lnTo>
                    <a:pt x="5548312" y="576552"/>
                  </a:lnTo>
                  <a:lnTo>
                    <a:pt x="5520123" y="608632"/>
                  </a:lnTo>
                  <a:lnTo>
                    <a:pt x="5515264" y="609599"/>
                  </a:lnTo>
                  <a:close/>
                </a:path>
              </a:pathLst>
            </a:custGeom>
            <a:solidFill>
              <a:srgbClr val="F1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248399" y="4686555"/>
              <a:ext cx="35560" cy="609600"/>
            </a:xfrm>
            <a:custGeom>
              <a:avLst/>
              <a:gdLst/>
              <a:ahLst/>
              <a:cxnLst/>
              <a:rect l="l" t="t" r="r" b="b"/>
              <a:pathLst>
                <a:path w="35560" h="609600">
                  <a:moveTo>
                    <a:pt x="35315" y="609088"/>
                  </a:moveTo>
                  <a:lnTo>
                    <a:pt x="2789" y="585870"/>
                  </a:lnTo>
                  <a:lnTo>
                    <a:pt x="0" y="571244"/>
                  </a:lnTo>
                  <a:lnTo>
                    <a:pt x="0" y="37844"/>
                  </a:lnTo>
                  <a:lnTo>
                    <a:pt x="23473" y="2534"/>
                  </a:lnTo>
                  <a:lnTo>
                    <a:pt x="35315" y="0"/>
                  </a:lnTo>
                  <a:lnTo>
                    <a:pt x="33223" y="3464"/>
                  </a:lnTo>
                  <a:lnTo>
                    <a:pt x="31364" y="10903"/>
                  </a:lnTo>
                  <a:lnTo>
                    <a:pt x="30143" y="16772"/>
                  </a:lnTo>
                  <a:lnTo>
                    <a:pt x="29272" y="23218"/>
                  </a:lnTo>
                  <a:lnTo>
                    <a:pt x="28749" y="30242"/>
                  </a:lnTo>
                  <a:lnTo>
                    <a:pt x="28575" y="37844"/>
                  </a:lnTo>
                  <a:lnTo>
                    <a:pt x="28575" y="571244"/>
                  </a:lnTo>
                  <a:lnTo>
                    <a:pt x="33223" y="605624"/>
                  </a:lnTo>
                  <a:lnTo>
                    <a:pt x="35315" y="609088"/>
                  </a:lnTo>
                  <a:close/>
                </a:path>
              </a:pathLst>
            </a:custGeom>
            <a:solidFill>
              <a:srgbClr val="3B81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6248398" y="5448300"/>
            <a:ext cx="5562600" cy="800100"/>
            <a:chOff x="6248398" y="5448300"/>
            <a:chExt cx="5562600" cy="800100"/>
          </a:xfrm>
        </p:grpSpPr>
        <p:sp>
          <p:nvSpPr>
            <p:cNvPr id="24" name="object 24"/>
            <p:cNvSpPr/>
            <p:nvPr/>
          </p:nvSpPr>
          <p:spPr>
            <a:xfrm>
              <a:off x="6248398" y="5448300"/>
              <a:ext cx="5562600" cy="800100"/>
            </a:xfrm>
            <a:custGeom>
              <a:avLst/>
              <a:gdLst/>
              <a:ahLst/>
              <a:cxnLst/>
              <a:rect l="l" t="t" r="r" b="b"/>
              <a:pathLst>
                <a:path w="5562600" h="800100">
                  <a:moveTo>
                    <a:pt x="5491403" y="800098"/>
                  </a:moveTo>
                  <a:lnTo>
                    <a:pt x="71196" y="800098"/>
                  </a:lnTo>
                  <a:lnTo>
                    <a:pt x="66241" y="799611"/>
                  </a:lnTo>
                  <a:lnTo>
                    <a:pt x="29705" y="784477"/>
                  </a:lnTo>
                  <a:lnTo>
                    <a:pt x="3885" y="748436"/>
                  </a:lnTo>
                  <a:lnTo>
                    <a:pt x="0" y="728902"/>
                  </a:lnTo>
                  <a:lnTo>
                    <a:pt x="0" y="723899"/>
                  </a:lnTo>
                  <a:lnTo>
                    <a:pt x="0" y="71195"/>
                  </a:lnTo>
                  <a:lnTo>
                    <a:pt x="15621" y="29704"/>
                  </a:lnTo>
                  <a:lnTo>
                    <a:pt x="51661" y="3884"/>
                  </a:lnTo>
                  <a:lnTo>
                    <a:pt x="71196" y="0"/>
                  </a:lnTo>
                  <a:lnTo>
                    <a:pt x="5491403" y="0"/>
                  </a:lnTo>
                  <a:lnTo>
                    <a:pt x="5532894" y="15621"/>
                  </a:lnTo>
                  <a:lnTo>
                    <a:pt x="5558714" y="51660"/>
                  </a:lnTo>
                  <a:lnTo>
                    <a:pt x="5562600" y="71195"/>
                  </a:lnTo>
                  <a:lnTo>
                    <a:pt x="5562600" y="728902"/>
                  </a:lnTo>
                  <a:lnTo>
                    <a:pt x="5546977" y="770393"/>
                  </a:lnTo>
                  <a:lnTo>
                    <a:pt x="5510938" y="796212"/>
                  </a:lnTo>
                  <a:lnTo>
                    <a:pt x="5496358" y="799611"/>
                  </a:lnTo>
                  <a:lnTo>
                    <a:pt x="5491403" y="800098"/>
                  </a:lnTo>
                  <a:close/>
                </a:path>
              </a:pathLst>
            </a:custGeom>
            <a:solidFill>
              <a:srgbClr val="ECFD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62699" y="5657849"/>
              <a:ext cx="190500" cy="381000"/>
            </a:xfrm>
            <a:custGeom>
              <a:avLst/>
              <a:gdLst/>
              <a:ahLst/>
              <a:cxnLst/>
              <a:rect l="l" t="t" r="r" b="b"/>
              <a:pathLst>
                <a:path w="190500" h="381000">
                  <a:moveTo>
                    <a:pt x="101504" y="380999"/>
                  </a:moveTo>
                  <a:lnTo>
                    <a:pt x="88995" y="380999"/>
                  </a:lnTo>
                  <a:lnTo>
                    <a:pt x="82801" y="380388"/>
                  </a:lnTo>
                  <a:lnTo>
                    <a:pt x="37130" y="361472"/>
                  </a:lnTo>
                  <a:lnTo>
                    <a:pt x="9643" y="327978"/>
                  </a:lnTo>
                  <a:lnTo>
                    <a:pt x="0" y="292004"/>
                  </a:lnTo>
                  <a:lnTo>
                    <a:pt x="0" y="285749"/>
                  </a:lnTo>
                  <a:lnTo>
                    <a:pt x="0" y="88995"/>
                  </a:lnTo>
                  <a:lnTo>
                    <a:pt x="12576" y="47531"/>
                  </a:lnTo>
                  <a:lnTo>
                    <a:pt x="47530" y="12577"/>
                  </a:lnTo>
                  <a:lnTo>
                    <a:pt x="88995" y="0"/>
                  </a:lnTo>
                  <a:lnTo>
                    <a:pt x="101504" y="0"/>
                  </a:lnTo>
                  <a:lnTo>
                    <a:pt x="142967" y="12577"/>
                  </a:lnTo>
                  <a:lnTo>
                    <a:pt x="177922" y="47531"/>
                  </a:lnTo>
                  <a:lnTo>
                    <a:pt x="190499" y="88995"/>
                  </a:lnTo>
                  <a:lnTo>
                    <a:pt x="190499" y="292004"/>
                  </a:lnTo>
                  <a:lnTo>
                    <a:pt x="177922" y="333466"/>
                  </a:lnTo>
                  <a:lnTo>
                    <a:pt x="142967" y="368421"/>
                  </a:lnTo>
                  <a:lnTo>
                    <a:pt x="107698" y="380388"/>
                  </a:lnTo>
                  <a:lnTo>
                    <a:pt x="101504" y="380999"/>
                  </a:lnTo>
                  <a:close/>
                </a:path>
              </a:pathLst>
            </a:custGeom>
            <a:solidFill>
              <a:srgbClr val="D0FA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05562" y="5772149"/>
              <a:ext cx="104768" cy="152399"/>
            </a:xfrm>
            <a:prstGeom prst="rect">
              <a:avLst/>
            </a:prstGeom>
          </p:spPr>
        </p:pic>
      </p:grpSp>
      <p:sp>
        <p:nvSpPr>
          <p:cNvPr id="27" name="object 27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45" dirty="0"/>
              <a:t>Concrete</a:t>
            </a:r>
            <a:r>
              <a:rPr dirty="0"/>
              <a:t> </a:t>
            </a:r>
            <a:r>
              <a:rPr spc="-130" dirty="0"/>
              <a:t>suggesties</a:t>
            </a:r>
            <a:r>
              <a:rPr dirty="0"/>
              <a:t> </a:t>
            </a:r>
            <a:r>
              <a:rPr spc="-145" dirty="0"/>
              <a:t>van</a:t>
            </a:r>
            <a:r>
              <a:rPr dirty="0"/>
              <a:t> </a:t>
            </a:r>
            <a:r>
              <a:rPr spc="-10" dirty="0"/>
              <a:t>bewoners</a:t>
            </a: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500" dirty="0"/>
          </a:p>
          <a:p>
            <a:pPr marL="154940" marR="15875">
              <a:lnSpc>
                <a:spcPct val="108700"/>
              </a:lnSpc>
            </a:pP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"Meer</a:t>
            </a:r>
            <a:r>
              <a:rPr sz="1150" b="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communiceren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naar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b="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burger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toe,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0" dirty="0">
                <a:solidFill>
                  <a:srgbClr val="374050"/>
                </a:solidFill>
                <a:latin typeface="Montserrat"/>
                <a:cs typeface="Montserrat"/>
              </a:rPr>
              <a:t>zichtbaar</a:t>
            </a:r>
            <a:r>
              <a:rPr sz="1150" b="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55" dirty="0">
                <a:solidFill>
                  <a:srgbClr val="374050"/>
                </a:solidFill>
                <a:latin typeface="Montserrat"/>
                <a:cs typeface="Montserrat"/>
              </a:rPr>
              <a:t>zijn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en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0" dirty="0">
                <a:solidFill>
                  <a:srgbClr val="374050"/>
                </a:solidFill>
                <a:latin typeface="Montserrat"/>
                <a:cs typeface="Montserrat"/>
              </a:rPr>
              <a:t>bijv.</a:t>
            </a:r>
            <a:r>
              <a:rPr sz="1150" b="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op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55" dirty="0">
                <a:solidFill>
                  <a:srgbClr val="374050"/>
                </a:solidFill>
                <a:latin typeface="Montserrat"/>
                <a:cs typeface="Montserrat"/>
              </a:rPr>
              <a:t>social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 media </a:t>
            </a:r>
            <a:r>
              <a:rPr sz="1150" b="0" spc="-50" dirty="0">
                <a:solidFill>
                  <a:srgbClr val="374050"/>
                </a:solidFill>
                <a:latin typeface="Montserrat"/>
                <a:cs typeface="Montserrat"/>
              </a:rPr>
              <a:t>actief</a:t>
            </a:r>
            <a:r>
              <a:rPr sz="1150" b="0" spc="-3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worden."</a:t>
            </a:r>
            <a:endParaRPr sz="11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255"/>
              </a:spcBef>
            </a:pPr>
            <a:endParaRPr sz="1050" dirty="0">
              <a:latin typeface="Montserrat"/>
              <a:cs typeface="Montserrat"/>
            </a:endParaRPr>
          </a:p>
          <a:p>
            <a:pPr marL="154940" marR="173990">
              <a:lnSpc>
                <a:spcPct val="108700"/>
              </a:lnSpc>
            </a:pP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"Meer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terugkoppeling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5" dirty="0">
                <a:solidFill>
                  <a:srgbClr val="374050"/>
                </a:solidFill>
                <a:latin typeface="Montserrat"/>
                <a:cs typeface="Montserrat"/>
              </a:rPr>
              <a:t>geven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over</a:t>
            </a:r>
            <a:r>
              <a:rPr sz="1150" b="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 err="1">
                <a:solidFill>
                  <a:srgbClr val="374050"/>
                </a:solidFill>
                <a:latin typeface="Montserrat"/>
                <a:cs typeface="Montserrat"/>
              </a:rPr>
              <a:t>belangrijke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lang="nl-NL" sz="1150" b="0" spc="5" dirty="0">
                <a:solidFill>
                  <a:srgbClr val="374050"/>
                </a:solidFill>
                <a:latin typeface="Montserrat"/>
                <a:cs typeface="Montserrat"/>
              </a:rPr>
              <a:t>projecten </a:t>
            </a:r>
            <a:r>
              <a:rPr sz="1150" b="0" spc="-60" dirty="0" err="1">
                <a:solidFill>
                  <a:srgbClr val="374050"/>
                </a:solidFill>
                <a:latin typeface="Montserrat"/>
                <a:cs typeface="Montserrat"/>
              </a:rPr>
              <a:t>bijv</a:t>
            </a:r>
            <a:r>
              <a:rPr sz="1150" b="0" spc="-60" dirty="0">
                <a:solidFill>
                  <a:srgbClr val="374050"/>
                </a:solidFill>
                <a:latin typeface="Montserrat"/>
                <a:cs typeface="Montserrat"/>
              </a:rPr>
              <a:t>.</a:t>
            </a:r>
            <a:r>
              <a:rPr sz="1150" b="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0" dirty="0">
                <a:solidFill>
                  <a:srgbClr val="374050"/>
                </a:solidFill>
                <a:latin typeface="Montserrat"/>
                <a:cs typeface="Montserrat"/>
              </a:rPr>
              <a:t>via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nieuwsbrief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25" dirty="0">
                <a:solidFill>
                  <a:srgbClr val="374050"/>
                </a:solidFill>
                <a:latin typeface="Montserrat"/>
                <a:cs typeface="Montserrat"/>
              </a:rPr>
              <a:t>of 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website."</a:t>
            </a:r>
            <a:endParaRPr sz="11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250"/>
              </a:spcBef>
            </a:pPr>
            <a:endParaRPr sz="1050" dirty="0">
              <a:latin typeface="Montserrat"/>
              <a:cs typeface="Montserrat"/>
            </a:endParaRPr>
          </a:p>
          <a:p>
            <a:pPr marL="154940" marR="26670">
              <a:lnSpc>
                <a:spcPct val="108700"/>
              </a:lnSpc>
            </a:pP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"Bekendheid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vergroten.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Regelmatig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informeren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over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0" dirty="0">
                <a:solidFill>
                  <a:srgbClr val="374050"/>
                </a:solidFill>
                <a:latin typeface="Montserrat"/>
                <a:cs typeface="Montserrat"/>
              </a:rPr>
              <a:t>projecten.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50" dirty="0">
                <a:solidFill>
                  <a:srgbClr val="374050"/>
                </a:solidFill>
                <a:latin typeface="Montserrat"/>
                <a:cs typeface="Montserrat"/>
              </a:rPr>
              <a:t>Samenwerking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met</a:t>
            </a:r>
            <a:r>
              <a:rPr sz="1150" b="0" spc="-2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andere</a:t>
            </a:r>
            <a:r>
              <a:rPr sz="1150" b="0" spc="-2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dorpskernen."</a:t>
            </a:r>
            <a:endParaRPr sz="11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250"/>
              </a:spcBef>
            </a:pPr>
            <a:endParaRPr sz="1050" dirty="0">
              <a:latin typeface="Montserrat"/>
              <a:cs typeface="Montserrat"/>
            </a:endParaRPr>
          </a:p>
          <a:p>
            <a:pPr marL="154940" marR="5080">
              <a:lnSpc>
                <a:spcPct val="108700"/>
              </a:lnSpc>
              <a:spcBef>
                <a:spcPts val="5"/>
              </a:spcBef>
            </a:pP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"Leden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die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zich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bezig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houden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met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jeugd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zouden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bijvoorbeeld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ook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eens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20" dirty="0">
                <a:solidFill>
                  <a:srgbClr val="374050"/>
                </a:solidFill>
                <a:latin typeface="Montserrat"/>
                <a:cs typeface="Montserrat"/>
              </a:rPr>
              <a:t>contact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kunnen</a:t>
            </a:r>
            <a:r>
              <a:rPr sz="1150" b="0" spc="-2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zoeken</a:t>
            </a:r>
            <a:r>
              <a:rPr sz="1150" b="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met</a:t>
            </a:r>
            <a:r>
              <a:rPr sz="1150" b="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ouders</a:t>
            </a:r>
            <a:r>
              <a:rPr sz="1150" b="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op</a:t>
            </a:r>
            <a:r>
              <a:rPr sz="1150" b="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het</a:t>
            </a:r>
            <a:r>
              <a:rPr sz="1150" b="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schoolplein."</a:t>
            </a:r>
            <a:endParaRPr sz="11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250"/>
              </a:spcBef>
            </a:pPr>
            <a:endParaRPr sz="1050" dirty="0">
              <a:latin typeface="Montserrat"/>
              <a:cs typeface="Montserrat"/>
            </a:endParaRPr>
          </a:p>
          <a:p>
            <a:pPr marL="154940" marR="123825">
              <a:lnSpc>
                <a:spcPct val="108700"/>
              </a:lnSpc>
            </a:pP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"Meer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kenbaar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90" dirty="0">
                <a:solidFill>
                  <a:srgbClr val="374050"/>
                </a:solidFill>
                <a:latin typeface="Montserrat"/>
                <a:cs typeface="Montserrat"/>
              </a:rPr>
              <a:t>maken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waar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95" dirty="0">
                <a:solidFill>
                  <a:srgbClr val="374050"/>
                </a:solidFill>
                <a:latin typeface="Montserrat"/>
                <a:cs typeface="Montserrat"/>
              </a:rPr>
              <a:t>men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zich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allemaal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90" dirty="0">
                <a:solidFill>
                  <a:srgbClr val="374050"/>
                </a:solidFill>
                <a:latin typeface="Montserrat"/>
                <a:cs typeface="Montserrat"/>
              </a:rPr>
              <a:t>mee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bezig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0" dirty="0">
                <a:solidFill>
                  <a:srgbClr val="374050"/>
                </a:solidFill>
                <a:latin typeface="Montserrat"/>
                <a:cs typeface="Montserrat"/>
              </a:rPr>
              <a:t>houdt.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Wellicht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25" dirty="0">
                <a:solidFill>
                  <a:srgbClr val="374050"/>
                </a:solidFill>
                <a:latin typeface="Montserrat"/>
                <a:cs typeface="Montserrat"/>
              </a:rPr>
              <a:t>een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nieuwsbrief</a:t>
            </a:r>
            <a:r>
              <a:rPr sz="1150" b="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per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mail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0" dirty="0">
                <a:solidFill>
                  <a:srgbClr val="374050"/>
                </a:solidFill>
                <a:latin typeface="Montserrat"/>
                <a:cs typeface="Montserrat"/>
              </a:rPr>
              <a:t>of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informatie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in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Dorpspraat."</a:t>
            </a:r>
            <a:endParaRPr sz="11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</a:pPr>
            <a:endParaRPr sz="10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 dirty="0">
              <a:latin typeface="Montserrat"/>
              <a:cs typeface="Montserrat"/>
            </a:endParaRPr>
          </a:p>
          <a:p>
            <a:pPr marL="435609" marR="496570">
              <a:lnSpc>
                <a:spcPct val="108200"/>
              </a:lnSpc>
            </a:pPr>
            <a:r>
              <a:rPr sz="1200" spc="-85" dirty="0">
                <a:solidFill>
                  <a:srgbClr val="374050"/>
                </a:solidFill>
              </a:rPr>
              <a:t>Uit</a:t>
            </a:r>
            <a:r>
              <a:rPr sz="1200" spc="-20" dirty="0">
                <a:solidFill>
                  <a:srgbClr val="374050"/>
                </a:solidFill>
              </a:rPr>
              <a:t> </a:t>
            </a:r>
            <a:r>
              <a:rPr sz="1200" spc="-110" dirty="0">
                <a:solidFill>
                  <a:srgbClr val="374050"/>
                </a:solidFill>
              </a:rPr>
              <a:t>de</a:t>
            </a:r>
            <a:r>
              <a:rPr sz="1200" spc="-20" dirty="0">
                <a:solidFill>
                  <a:srgbClr val="374050"/>
                </a:solidFill>
              </a:rPr>
              <a:t> </a:t>
            </a:r>
            <a:r>
              <a:rPr sz="1200" spc="-90" dirty="0">
                <a:solidFill>
                  <a:srgbClr val="374050"/>
                </a:solidFill>
              </a:rPr>
              <a:t>data:</a:t>
            </a:r>
            <a:r>
              <a:rPr sz="1200" spc="-35" dirty="0">
                <a:solidFill>
                  <a:srgbClr val="374050"/>
                </a:solidFill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46.2%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5" dirty="0">
                <a:solidFill>
                  <a:srgbClr val="374050"/>
                </a:solidFill>
                <a:latin typeface="Montserrat"/>
                <a:cs typeface="Montserrat"/>
              </a:rPr>
              <a:t>van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respondenten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40" dirty="0">
                <a:solidFill>
                  <a:srgbClr val="374050"/>
                </a:solidFill>
                <a:latin typeface="Montserrat"/>
                <a:cs typeface="Montserrat"/>
              </a:rPr>
              <a:t>is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5" dirty="0">
                <a:solidFill>
                  <a:srgbClr val="374050"/>
                </a:solidFill>
                <a:latin typeface="Montserrat"/>
                <a:cs typeface="Montserrat"/>
              </a:rPr>
              <a:t>slechts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0" dirty="0">
                <a:solidFill>
                  <a:srgbClr val="374050"/>
                </a:solidFill>
                <a:latin typeface="Montserrat"/>
                <a:cs typeface="Montserrat"/>
              </a:rPr>
              <a:t>'een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0" dirty="0">
                <a:solidFill>
                  <a:srgbClr val="374050"/>
                </a:solidFill>
                <a:latin typeface="Montserrat"/>
                <a:cs typeface="Montserrat"/>
              </a:rPr>
              <a:t>beetje'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op</a:t>
            </a:r>
            <a:r>
              <a:rPr sz="115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25" dirty="0">
                <a:solidFill>
                  <a:srgbClr val="374050"/>
                </a:solidFill>
                <a:latin typeface="Montserrat"/>
                <a:cs typeface="Montserrat"/>
              </a:rPr>
              <a:t>de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hoogte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5" dirty="0">
                <a:solidFill>
                  <a:srgbClr val="374050"/>
                </a:solidFill>
                <a:latin typeface="Montserrat"/>
                <a:cs typeface="Montserrat"/>
              </a:rPr>
              <a:t>van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60" dirty="0">
                <a:solidFill>
                  <a:srgbClr val="374050"/>
                </a:solidFill>
                <a:latin typeface="Montserrat"/>
                <a:cs typeface="Montserrat"/>
              </a:rPr>
              <a:t>projecten,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5" dirty="0">
                <a:solidFill>
                  <a:srgbClr val="374050"/>
                </a:solidFill>
                <a:latin typeface="Montserrat"/>
                <a:cs typeface="Montserrat"/>
              </a:rPr>
              <a:t>wat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behoefte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80" dirty="0">
                <a:solidFill>
                  <a:srgbClr val="374050"/>
                </a:solidFill>
                <a:latin typeface="Montserrat"/>
                <a:cs typeface="Montserrat"/>
              </a:rPr>
              <a:t>aan</a:t>
            </a:r>
            <a:r>
              <a:rPr sz="115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75" dirty="0">
                <a:solidFill>
                  <a:srgbClr val="374050"/>
                </a:solidFill>
                <a:latin typeface="Montserrat"/>
                <a:cs typeface="Montserrat"/>
              </a:rPr>
              <a:t>betere</a:t>
            </a:r>
            <a:r>
              <a:rPr sz="1150" b="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b="0" spc="-10" dirty="0">
                <a:solidFill>
                  <a:srgbClr val="374050"/>
                </a:solidFill>
                <a:latin typeface="Montserrat"/>
                <a:cs typeface="Montserrat"/>
              </a:rPr>
              <a:t>communicatie onderstreept.</a:t>
            </a:r>
            <a:endParaRPr sz="1150" dirty="0">
              <a:latin typeface="Montserrat"/>
              <a:cs typeface="Montserrat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0" y="6776414"/>
            <a:ext cx="12192000" cy="76200"/>
            <a:chOff x="0" y="6438899"/>
            <a:chExt cx="12192000" cy="76200"/>
          </a:xfrm>
        </p:grpSpPr>
        <p:sp>
          <p:nvSpPr>
            <p:cNvPr id="29" name="object 29"/>
            <p:cNvSpPr/>
            <p:nvPr/>
          </p:nvSpPr>
          <p:spPr>
            <a:xfrm>
              <a:off x="0" y="6438899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067174" y="6438899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0999" y="4418806"/>
            <a:ext cx="11430000" cy="1214593"/>
            <a:chOff x="380999" y="5562599"/>
            <a:chExt cx="11430000" cy="1466850"/>
          </a:xfrm>
        </p:grpSpPr>
        <p:sp>
          <p:nvSpPr>
            <p:cNvPr id="3" name="object 3"/>
            <p:cNvSpPr/>
            <p:nvPr/>
          </p:nvSpPr>
          <p:spPr>
            <a:xfrm>
              <a:off x="385762" y="5567362"/>
              <a:ext cx="11420475" cy="1457325"/>
            </a:xfrm>
            <a:custGeom>
              <a:avLst/>
              <a:gdLst/>
              <a:ahLst/>
              <a:cxnLst/>
              <a:rect l="l" t="t" r="r" b="b"/>
              <a:pathLst>
                <a:path w="11420475" h="1457325">
                  <a:moveTo>
                    <a:pt x="11353726" y="1457324"/>
                  </a:moveTo>
                  <a:lnTo>
                    <a:pt x="66746" y="1457324"/>
                  </a:lnTo>
                  <a:lnTo>
                    <a:pt x="62101" y="1456866"/>
                  </a:lnTo>
                  <a:lnTo>
                    <a:pt x="24240" y="1439717"/>
                  </a:lnTo>
                  <a:lnTo>
                    <a:pt x="2287" y="1404423"/>
                  </a:lnTo>
                  <a:lnTo>
                    <a:pt x="0" y="1390577"/>
                  </a:lnTo>
                  <a:lnTo>
                    <a:pt x="0" y="1385887"/>
                  </a:lnTo>
                  <a:lnTo>
                    <a:pt x="0" y="66746"/>
                  </a:lnTo>
                  <a:lnTo>
                    <a:pt x="14645" y="27848"/>
                  </a:lnTo>
                  <a:lnTo>
                    <a:pt x="48433" y="3642"/>
                  </a:lnTo>
                  <a:lnTo>
                    <a:pt x="66746" y="0"/>
                  </a:lnTo>
                  <a:lnTo>
                    <a:pt x="11353726" y="0"/>
                  </a:lnTo>
                  <a:lnTo>
                    <a:pt x="11392624" y="14645"/>
                  </a:lnTo>
                  <a:lnTo>
                    <a:pt x="11416830" y="48432"/>
                  </a:lnTo>
                  <a:lnTo>
                    <a:pt x="11420472" y="66746"/>
                  </a:lnTo>
                  <a:lnTo>
                    <a:pt x="11420472" y="1390577"/>
                  </a:lnTo>
                  <a:lnTo>
                    <a:pt x="11405828" y="1429474"/>
                  </a:lnTo>
                  <a:lnTo>
                    <a:pt x="11372040" y="1453680"/>
                  </a:lnTo>
                  <a:lnTo>
                    <a:pt x="11358372" y="1456866"/>
                  </a:lnTo>
                  <a:lnTo>
                    <a:pt x="11353726" y="1457324"/>
                  </a:lnTo>
                  <a:close/>
                </a:path>
              </a:pathLst>
            </a:custGeom>
            <a:solidFill>
              <a:srgbClr val="ECFD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5762" y="5567362"/>
              <a:ext cx="11420475" cy="1457325"/>
            </a:xfrm>
            <a:custGeom>
              <a:avLst/>
              <a:gdLst/>
              <a:ahLst/>
              <a:cxnLst/>
              <a:rect l="l" t="t" r="r" b="b"/>
              <a:pathLst>
                <a:path w="11420475" h="1457325">
                  <a:moveTo>
                    <a:pt x="0" y="1385887"/>
                  </a:moveTo>
                  <a:lnTo>
                    <a:pt x="0" y="71437"/>
                  </a:lnTo>
                  <a:lnTo>
                    <a:pt x="0" y="66746"/>
                  </a:lnTo>
                  <a:lnTo>
                    <a:pt x="457" y="62100"/>
                  </a:lnTo>
                  <a:lnTo>
                    <a:pt x="17606" y="24239"/>
                  </a:lnTo>
                  <a:lnTo>
                    <a:pt x="20923" y="20923"/>
                  </a:lnTo>
                  <a:lnTo>
                    <a:pt x="24240" y="17606"/>
                  </a:lnTo>
                  <a:lnTo>
                    <a:pt x="62101" y="457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11349036" y="0"/>
                  </a:lnTo>
                  <a:lnTo>
                    <a:pt x="11353726" y="0"/>
                  </a:lnTo>
                  <a:lnTo>
                    <a:pt x="11358372" y="457"/>
                  </a:lnTo>
                  <a:lnTo>
                    <a:pt x="11362972" y="1372"/>
                  </a:lnTo>
                  <a:lnTo>
                    <a:pt x="11367573" y="2287"/>
                  </a:lnTo>
                  <a:lnTo>
                    <a:pt x="11388723" y="12039"/>
                  </a:lnTo>
                  <a:lnTo>
                    <a:pt x="11392624" y="14645"/>
                  </a:lnTo>
                  <a:lnTo>
                    <a:pt x="11415034" y="44098"/>
                  </a:lnTo>
                  <a:lnTo>
                    <a:pt x="11416830" y="48432"/>
                  </a:lnTo>
                  <a:lnTo>
                    <a:pt x="11420474" y="71437"/>
                  </a:lnTo>
                  <a:lnTo>
                    <a:pt x="11420474" y="1385887"/>
                  </a:lnTo>
                  <a:lnTo>
                    <a:pt x="11420472" y="1390577"/>
                  </a:lnTo>
                  <a:lnTo>
                    <a:pt x="11420014" y="1395222"/>
                  </a:lnTo>
                  <a:lnTo>
                    <a:pt x="11419099" y="1399823"/>
                  </a:lnTo>
                  <a:lnTo>
                    <a:pt x="11418184" y="1404423"/>
                  </a:lnTo>
                  <a:lnTo>
                    <a:pt x="11416830" y="1408890"/>
                  </a:lnTo>
                  <a:lnTo>
                    <a:pt x="11415034" y="1413224"/>
                  </a:lnTo>
                  <a:lnTo>
                    <a:pt x="11413240" y="1417558"/>
                  </a:lnTo>
                  <a:lnTo>
                    <a:pt x="11388723" y="1445284"/>
                  </a:lnTo>
                  <a:lnTo>
                    <a:pt x="11384823" y="1447890"/>
                  </a:lnTo>
                  <a:lnTo>
                    <a:pt x="11380707" y="1450091"/>
                  </a:lnTo>
                  <a:lnTo>
                    <a:pt x="11376374" y="1451885"/>
                  </a:lnTo>
                  <a:lnTo>
                    <a:pt x="11372040" y="1453680"/>
                  </a:lnTo>
                  <a:lnTo>
                    <a:pt x="11367573" y="1455036"/>
                  </a:lnTo>
                  <a:lnTo>
                    <a:pt x="11362972" y="1455951"/>
                  </a:lnTo>
                  <a:lnTo>
                    <a:pt x="11358372" y="1456866"/>
                  </a:lnTo>
                  <a:lnTo>
                    <a:pt x="11353726" y="1457324"/>
                  </a:lnTo>
                  <a:lnTo>
                    <a:pt x="11349036" y="1457324"/>
                  </a:lnTo>
                  <a:lnTo>
                    <a:pt x="71437" y="1457324"/>
                  </a:lnTo>
                  <a:lnTo>
                    <a:pt x="44099" y="1451885"/>
                  </a:lnTo>
                  <a:lnTo>
                    <a:pt x="39765" y="1450091"/>
                  </a:lnTo>
                  <a:lnTo>
                    <a:pt x="35649" y="1447889"/>
                  </a:lnTo>
                  <a:lnTo>
                    <a:pt x="31748" y="1445283"/>
                  </a:lnTo>
                  <a:lnTo>
                    <a:pt x="27848" y="1442678"/>
                  </a:lnTo>
                  <a:lnTo>
                    <a:pt x="5437" y="1413224"/>
                  </a:lnTo>
                  <a:lnTo>
                    <a:pt x="3642" y="1408890"/>
                  </a:lnTo>
                  <a:lnTo>
                    <a:pt x="2287" y="1404423"/>
                  </a:lnTo>
                  <a:lnTo>
                    <a:pt x="1372" y="1399823"/>
                  </a:lnTo>
                  <a:lnTo>
                    <a:pt x="457" y="1395222"/>
                  </a:lnTo>
                  <a:lnTo>
                    <a:pt x="0" y="1390577"/>
                  </a:lnTo>
                  <a:lnTo>
                    <a:pt x="0" y="1385887"/>
                  </a:lnTo>
                  <a:close/>
                </a:path>
              </a:pathLst>
            </a:custGeom>
            <a:ln w="9524">
              <a:solidFill>
                <a:srgbClr val="A6F2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380999" y="5714206"/>
            <a:ext cx="11430000" cy="952500"/>
          </a:xfrm>
          <a:custGeom>
            <a:avLst/>
            <a:gdLst/>
            <a:ahLst/>
            <a:cxnLst/>
            <a:rect l="l" t="t" r="r" b="b"/>
            <a:pathLst>
              <a:path w="11430000" h="952500">
                <a:moveTo>
                  <a:pt x="11358802" y="952499"/>
                </a:moveTo>
                <a:lnTo>
                  <a:pt x="71196" y="952499"/>
                </a:lnTo>
                <a:lnTo>
                  <a:pt x="66241" y="952011"/>
                </a:lnTo>
                <a:lnTo>
                  <a:pt x="29705" y="936877"/>
                </a:lnTo>
                <a:lnTo>
                  <a:pt x="3885" y="900837"/>
                </a:lnTo>
                <a:lnTo>
                  <a:pt x="0" y="881303"/>
                </a:lnTo>
                <a:lnTo>
                  <a:pt x="0" y="876299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11358802" y="0"/>
                </a:lnTo>
                <a:lnTo>
                  <a:pt x="11400293" y="15620"/>
                </a:lnTo>
                <a:lnTo>
                  <a:pt x="11426113" y="51660"/>
                </a:lnTo>
                <a:lnTo>
                  <a:pt x="11429999" y="71196"/>
                </a:lnTo>
                <a:lnTo>
                  <a:pt x="11429999" y="881303"/>
                </a:lnTo>
                <a:lnTo>
                  <a:pt x="11414376" y="922793"/>
                </a:lnTo>
                <a:lnTo>
                  <a:pt x="11378337" y="948612"/>
                </a:lnTo>
                <a:lnTo>
                  <a:pt x="11363757" y="952011"/>
                </a:lnTo>
                <a:lnTo>
                  <a:pt x="11358802" y="952499"/>
                </a:lnTo>
                <a:close/>
              </a:path>
            </a:pathLst>
          </a:custGeom>
          <a:solidFill>
            <a:srgbClr val="1D40A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0" y="0"/>
            <a:ext cx="12192000" cy="76200"/>
            <a:chOff x="0" y="0"/>
            <a:chExt cx="12192000" cy="76200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124824" y="0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368298" y="151606"/>
            <a:ext cx="5346701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29" dirty="0"/>
              <a:t>Actiepunten</a:t>
            </a:r>
            <a:r>
              <a:rPr spc="-60" dirty="0"/>
              <a:t> </a:t>
            </a:r>
            <a:r>
              <a:rPr spc="-265" dirty="0"/>
              <a:t>&amp;</a:t>
            </a:r>
            <a:r>
              <a:rPr spc="-55" dirty="0"/>
              <a:t> </a:t>
            </a:r>
            <a:r>
              <a:rPr lang="nl-NL" spc="-240" dirty="0"/>
              <a:t>volgende stappen</a:t>
            </a:r>
            <a:endParaRPr spc="-175" dirty="0"/>
          </a:p>
        </p:txBody>
      </p:sp>
      <p:sp>
        <p:nvSpPr>
          <p:cNvPr id="10" name="object 10"/>
          <p:cNvSpPr/>
          <p:nvPr/>
        </p:nvSpPr>
        <p:spPr>
          <a:xfrm>
            <a:off x="380999" y="672123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761999" y="38099"/>
                </a:moveTo>
                <a:lnTo>
                  <a:pt x="0" y="38099"/>
                </a:lnTo>
                <a:lnTo>
                  <a:pt x="0" y="0"/>
                </a:lnTo>
                <a:lnTo>
                  <a:pt x="761999" y="0"/>
                </a:lnTo>
                <a:lnTo>
                  <a:pt x="761999" y="38099"/>
                </a:lnTo>
                <a:close/>
              </a:path>
            </a:pathLst>
          </a:custGeom>
          <a:solidFill>
            <a:srgbClr val="166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68299" y="531735"/>
            <a:ext cx="8171180" cy="27058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926465">
              <a:lnSpc>
                <a:spcPct val="100000"/>
              </a:lnSpc>
              <a:spcBef>
                <a:spcPts val="130"/>
              </a:spcBef>
            </a:pPr>
            <a:r>
              <a:rPr sz="1650" b="0" spc="-140" dirty="0">
                <a:solidFill>
                  <a:srgbClr val="047857"/>
                </a:solidFill>
                <a:latin typeface="Montserrat Medium"/>
                <a:cs typeface="Montserrat Medium"/>
              </a:rPr>
              <a:t>Van</a:t>
            </a:r>
            <a:r>
              <a:rPr sz="1650" b="0" spc="-3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00" dirty="0">
                <a:solidFill>
                  <a:srgbClr val="047857"/>
                </a:solidFill>
                <a:latin typeface="Montserrat Medium"/>
                <a:cs typeface="Montserrat Medium"/>
              </a:rPr>
              <a:t>feedback</a:t>
            </a:r>
            <a:r>
              <a:rPr sz="1650" b="0" spc="-2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00" dirty="0" err="1">
                <a:solidFill>
                  <a:srgbClr val="047857"/>
                </a:solidFill>
                <a:latin typeface="Montserrat Medium"/>
                <a:cs typeface="Montserrat Medium"/>
              </a:rPr>
              <a:t>naar</a:t>
            </a:r>
            <a:r>
              <a:rPr sz="1650" b="0" spc="-2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20" dirty="0" err="1">
                <a:solidFill>
                  <a:srgbClr val="047857"/>
                </a:solidFill>
                <a:latin typeface="Montserrat Medium"/>
                <a:cs typeface="Montserrat Medium"/>
              </a:rPr>
              <a:t>actie</a:t>
            </a:r>
            <a:endParaRPr sz="1650" dirty="0">
              <a:latin typeface="Montserrat Medium"/>
              <a:cs typeface="Montserrat Medium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80999" y="1204730"/>
            <a:ext cx="5600700" cy="990600"/>
            <a:chOff x="380999" y="1828799"/>
            <a:chExt cx="5600700" cy="990600"/>
          </a:xfrm>
        </p:grpSpPr>
        <p:sp>
          <p:nvSpPr>
            <p:cNvPr id="13" name="object 13"/>
            <p:cNvSpPr/>
            <p:nvPr/>
          </p:nvSpPr>
          <p:spPr>
            <a:xfrm>
              <a:off x="400049" y="1828799"/>
              <a:ext cx="5581650" cy="990600"/>
            </a:xfrm>
            <a:custGeom>
              <a:avLst/>
              <a:gdLst/>
              <a:ahLst/>
              <a:cxnLst/>
              <a:rect l="l" t="t" r="r" b="b"/>
              <a:pathLst>
                <a:path w="5581650" h="990600">
                  <a:moveTo>
                    <a:pt x="5510452" y="990599"/>
                  </a:moveTo>
                  <a:lnTo>
                    <a:pt x="53397" y="990599"/>
                  </a:lnTo>
                  <a:lnTo>
                    <a:pt x="49681" y="990111"/>
                  </a:lnTo>
                  <a:lnTo>
                    <a:pt x="14085" y="964743"/>
                  </a:lnTo>
                  <a:lnTo>
                    <a:pt x="366" y="924358"/>
                  </a:lnTo>
                  <a:lnTo>
                    <a:pt x="0" y="919403"/>
                  </a:lnTo>
                  <a:lnTo>
                    <a:pt x="0" y="914399"/>
                  </a:lnTo>
                  <a:lnTo>
                    <a:pt x="0" y="71196"/>
                  </a:lnTo>
                  <a:lnTo>
                    <a:pt x="11716" y="29705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3" y="15621"/>
                  </a:lnTo>
                  <a:lnTo>
                    <a:pt x="5577762" y="51661"/>
                  </a:lnTo>
                  <a:lnTo>
                    <a:pt x="5581649" y="71196"/>
                  </a:lnTo>
                  <a:lnTo>
                    <a:pt x="5581649" y="919403"/>
                  </a:lnTo>
                  <a:lnTo>
                    <a:pt x="5566026" y="960894"/>
                  </a:lnTo>
                  <a:lnTo>
                    <a:pt x="5529987" y="986713"/>
                  </a:lnTo>
                  <a:lnTo>
                    <a:pt x="5515407" y="990111"/>
                  </a:lnTo>
                  <a:lnTo>
                    <a:pt x="5510452" y="9905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80999" y="1829077"/>
              <a:ext cx="70485" cy="990600"/>
            </a:xfrm>
            <a:custGeom>
              <a:avLst/>
              <a:gdLst/>
              <a:ahLst/>
              <a:cxnLst/>
              <a:rect l="l" t="t" r="r" b="b"/>
              <a:pathLst>
                <a:path w="70484" h="990600">
                  <a:moveTo>
                    <a:pt x="70449" y="990044"/>
                  </a:moveTo>
                  <a:lnTo>
                    <a:pt x="33857" y="977491"/>
                  </a:lnTo>
                  <a:lnTo>
                    <a:pt x="5800" y="943282"/>
                  </a:lnTo>
                  <a:lnTo>
                    <a:pt x="0" y="914122"/>
                  </a:lnTo>
                  <a:lnTo>
                    <a:pt x="0" y="75922"/>
                  </a:lnTo>
                  <a:lnTo>
                    <a:pt x="12830" y="33579"/>
                  </a:lnTo>
                  <a:lnTo>
                    <a:pt x="47039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1000" y="46761"/>
                  </a:lnTo>
                  <a:lnTo>
                    <a:pt x="38100" y="75922"/>
                  </a:lnTo>
                  <a:lnTo>
                    <a:pt x="38100" y="914122"/>
                  </a:lnTo>
                  <a:lnTo>
                    <a:pt x="44514" y="956464"/>
                  </a:lnTo>
                  <a:lnTo>
                    <a:pt x="66287" y="988388"/>
                  </a:lnTo>
                  <a:lnTo>
                    <a:pt x="70449" y="9900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71499" y="1981199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36086" y="457199"/>
                  </a:moveTo>
                  <a:lnTo>
                    <a:pt x="221113" y="457199"/>
                  </a:lnTo>
                  <a:lnTo>
                    <a:pt x="213644" y="456832"/>
                  </a:lnTo>
                  <a:lnTo>
                    <a:pt x="169405" y="449529"/>
                  </a:lnTo>
                  <a:lnTo>
                    <a:pt x="127441" y="433736"/>
                  </a:lnTo>
                  <a:lnTo>
                    <a:pt x="89365" y="410059"/>
                  </a:lnTo>
                  <a:lnTo>
                    <a:pt x="56639" y="379409"/>
                  </a:lnTo>
                  <a:lnTo>
                    <a:pt x="30522" y="342963"/>
                  </a:lnTo>
                  <a:lnTo>
                    <a:pt x="12016" y="302123"/>
                  </a:lnTo>
                  <a:lnTo>
                    <a:pt x="1834" y="258457"/>
                  </a:lnTo>
                  <a:lnTo>
                    <a:pt x="0" y="236087"/>
                  </a:lnTo>
                  <a:lnTo>
                    <a:pt x="0" y="221112"/>
                  </a:lnTo>
                  <a:lnTo>
                    <a:pt x="5853" y="176658"/>
                  </a:lnTo>
                  <a:lnTo>
                    <a:pt x="20266" y="134201"/>
                  </a:lnTo>
                  <a:lnTo>
                    <a:pt x="42685" y="95371"/>
                  </a:lnTo>
                  <a:lnTo>
                    <a:pt x="72249" y="61660"/>
                  </a:lnTo>
                  <a:lnTo>
                    <a:pt x="107821" y="34366"/>
                  </a:lnTo>
                  <a:lnTo>
                    <a:pt x="148035" y="14535"/>
                  </a:lnTo>
                  <a:lnTo>
                    <a:pt x="191345" y="2931"/>
                  </a:lnTo>
                  <a:lnTo>
                    <a:pt x="221113" y="0"/>
                  </a:lnTo>
                  <a:lnTo>
                    <a:pt x="236086" y="0"/>
                  </a:lnTo>
                  <a:lnTo>
                    <a:pt x="280540" y="5853"/>
                  </a:lnTo>
                  <a:lnTo>
                    <a:pt x="322998" y="20265"/>
                  </a:lnTo>
                  <a:lnTo>
                    <a:pt x="361828" y="42684"/>
                  </a:lnTo>
                  <a:lnTo>
                    <a:pt x="395538" y="72249"/>
                  </a:lnTo>
                  <a:lnTo>
                    <a:pt x="422833" y="107821"/>
                  </a:lnTo>
                  <a:lnTo>
                    <a:pt x="442663" y="148035"/>
                  </a:lnTo>
                  <a:lnTo>
                    <a:pt x="454268" y="191345"/>
                  </a:lnTo>
                  <a:lnTo>
                    <a:pt x="457200" y="221112"/>
                  </a:lnTo>
                  <a:lnTo>
                    <a:pt x="457199" y="228599"/>
                  </a:lnTo>
                  <a:lnTo>
                    <a:pt x="457200" y="236087"/>
                  </a:lnTo>
                  <a:lnTo>
                    <a:pt x="451346" y="280540"/>
                  </a:lnTo>
                  <a:lnTo>
                    <a:pt x="436933" y="322998"/>
                  </a:lnTo>
                  <a:lnTo>
                    <a:pt x="414514" y="361828"/>
                  </a:lnTo>
                  <a:lnTo>
                    <a:pt x="384950" y="395538"/>
                  </a:lnTo>
                  <a:lnTo>
                    <a:pt x="349378" y="422833"/>
                  </a:lnTo>
                  <a:lnTo>
                    <a:pt x="309164" y="442663"/>
                  </a:lnTo>
                  <a:lnTo>
                    <a:pt x="265854" y="454267"/>
                  </a:lnTo>
                  <a:lnTo>
                    <a:pt x="243555" y="456832"/>
                  </a:lnTo>
                  <a:lnTo>
                    <a:pt x="236086" y="4571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4849" y="2113582"/>
              <a:ext cx="190499" cy="191467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1168399" y="1245622"/>
            <a:ext cx="4130675" cy="791845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500" b="1" spc="-105" dirty="0">
                <a:solidFill>
                  <a:srgbClr val="1D40AF"/>
                </a:solidFill>
                <a:latin typeface="Montserrat SemiBold"/>
                <a:cs typeface="Montserrat SemiBold"/>
              </a:rPr>
              <a:t>Communicatiestrategie</a:t>
            </a:r>
            <a:r>
              <a:rPr sz="1500" b="1" spc="5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verbeteren</a:t>
            </a:r>
            <a:endParaRPr sz="1500">
              <a:latin typeface="Montserrat SemiBold"/>
              <a:cs typeface="Montserrat SemiBold"/>
            </a:endParaRPr>
          </a:p>
          <a:p>
            <a:pPr marL="12700" marR="5080">
              <a:lnSpc>
                <a:spcPct val="108700"/>
              </a:lnSpc>
              <a:spcBef>
                <a:spcPts val="455"/>
              </a:spcBef>
            </a:pP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46.2%</a:t>
            </a:r>
            <a:r>
              <a:rPr sz="1150" spc="-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40" dirty="0">
                <a:solidFill>
                  <a:srgbClr val="4A5462"/>
                </a:solidFill>
                <a:latin typeface="Montserrat"/>
                <a:cs typeface="Montserrat"/>
              </a:rPr>
              <a:t>is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slechts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enigszins</a:t>
            </a:r>
            <a:r>
              <a:rPr sz="1150" spc="-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bekend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met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projecten.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50" dirty="0">
                <a:solidFill>
                  <a:srgbClr val="4A5462"/>
                </a:solidFill>
                <a:latin typeface="Montserrat"/>
                <a:cs typeface="Montserrat"/>
              </a:rPr>
              <a:t>Frequentere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updates</a:t>
            </a:r>
            <a:r>
              <a:rPr sz="1150" spc="-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via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meerdere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kanalen,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focus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op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concrete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resultaten.</a:t>
            </a:r>
            <a:endParaRPr sz="1150">
              <a:latin typeface="Montserrat"/>
              <a:cs typeface="Montserrat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210299" y="1204730"/>
            <a:ext cx="5600700" cy="990600"/>
            <a:chOff x="6210299" y="1828799"/>
            <a:chExt cx="5600700" cy="990600"/>
          </a:xfrm>
        </p:grpSpPr>
        <p:sp>
          <p:nvSpPr>
            <p:cNvPr id="19" name="object 19"/>
            <p:cNvSpPr/>
            <p:nvPr/>
          </p:nvSpPr>
          <p:spPr>
            <a:xfrm>
              <a:off x="6229349" y="1828799"/>
              <a:ext cx="5581650" cy="990600"/>
            </a:xfrm>
            <a:custGeom>
              <a:avLst/>
              <a:gdLst/>
              <a:ahLst/>
              <a:cxnLst/>
              <a:rect l="l" t="t" r="r" b="b"/>
              <a:pathLst>
                <a:path w="5581650" h="990600">
                  <a:moveTo>
                    <a:pt x="5510452" y="990599"/>
                  </a:moveTo>
                  <a:lnTo>
                    <a:pt x="53397" y="990599"/>
                  </a:lnTo>
                  <a:lnTo>
                    <a:pt x="49680" y="990111"/>
                  </a:lnTo>
                  <a:lnTo>
                    <a:pt x="14084" y="964743"/>
                  </a:lnTo>
                  <a:lnTo>
                    <a:pt x="365" y="924358"/>
                  </a:lnTo>
                  <a:lnTo>
                    <a:pt x="0" y="919403"/>
                  </a:lnTo>
                  <a:lnTo>
                    <a:pt x="0" y="914399"/>
                  </a:lnTo>
                  <a:lnTo>
                    <a:pt x="0" y="71196"/>
                  </a:lnTo>
                  <a:lnTo>
                    <a:pt x="11714" y="29705"/>
                  </a:lnTo>
                  <a:lnTo>
                    <a:pt x="42319" y="2440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4" y="15621"/>
                  </a:lnTo>
                  <a:lnTo>
                    <a:pt x="5577763" y="51661"/>
                  </a:lnTo>
                  <a:lnTo>
                    <a:pt x="5581649" y="71196"/>
                  </a:lnTo>
                  <a:lnTo>
                    <a:pt x="5581649" y="919403"/>
                  </a:lnTo>
                  <a:lnTo>
                    <a:pt x="5566027" y="960894"/>
                  </a:lnTo>
                  <a:lnTo>
                    <a:pt x="5529987" y="986713"/>
                  </a:lnTo>
                  <a:lnTo>
                    <a:pt x="5515408" y="990111"/>
                  </a:lnTo>
                  <a:lnTo>
                    <a:pt x="5510452" y="9905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210299" y="1829077"/>
              <a:ext cx="70485" cy="990600"/>
            </a:xfrm>
            <a:custGeom>
              <a:avLst/>
              <a:gdLst/>
              <a:ahLst/>
              <a:cxnLst/>
              <a:rect l="l" t="t" r="r" b="b"/>
              <a:pathLst>
                <a:path w="70485" h="990600">
                  <a:moveTo>
                    <a:pt x="70449" y="990044"/>
                  </a:moveTo>
                  <a:lnTo>
                    <a:pt x="33857" y="977491"/>
                  </a:lnTo>
                  <a:lnTo>
                    <a:pt x="5800" y="943282"/>
                  </a:lnTo>
                  <a:lnTo>
                    <a:pt x="0" y="9141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914122"/>
                  </a:lnTo>
                  <a:lnTo>
                    <a:pt x="44514" y="956464"/>
                  </a:lnTo>
                  <a:lnTo>
                    <a:pt x="66287" y="988388"/>
                  </a:lnTo>
                  <a:lnTo>
                    <a:pt x="70449" y="9900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400800" y="1981199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36086" y="457199"/>
                  </a:moveTo>
                  <a:lnTo>
                    <a:pt x="221112" y="457199"/>
                  </a:lnTo>
                  <a:lnTo>
                    <a:pt x="213643" y="456832"/>
                  </a:lnTo>
                  <a:lnTo>
                    <a:pt x="169404" y="449529"/>
                  </a:lnTo>
                  <a:lnTo>
                    <a:pt x="127441" y="433736"/>
                  </a:lnTo>
                  <a:lnTo>
                    <a:pt x="89364" y="410059"/>
                  </a:lnTo>
                  <a:lnTo>
                    <a:pt x="56638" y="379409"/>
                  </a:lnTo>
                  <a:lnTo>
                    <a:pt x="30521" y="342963"/>
                  </a:lnTo>
                  <a:lnTo>
                    <a:pt x="12016" y="302123"/>
                  </a:lnTo>
                  <a:lnTo>
                    <a:pt x="1834" y="258457"/>
                  </a:lnTo>
                  <a:lnTo>
                    <a:pt x="0" y="236087"/>
                  </a:lnTo>
                  <a:lnTo>
                    <a:pt x="0" y="221112"/>
                  </a:lnTo>
                  <a:lnTo>
                    <a:pt x="5852" y="176658"/>
                  </a:lnTo>
                  <a:lnTo>
                    <a:pt x="20265" y="134201"/>
                  </a:lnTo>
                  <a:lnTo>
                    <a:pt x="42684" y="95371"/>
                  </a:lnTo>
                  <a:lnTo>
                    <a:pt x="72249" y="61660"/>
                  </a:lnTo>
                  <a:lnTo>
                    <a:pt x="107820" y="34366"/>
                  </a:lnTo>
                  <a:lnTo>
                    <a:pt x="148034" y="14535"/>
                  </a:lnTo>
                  <a:lnTo>
                    <a:pt x="191344" y="2931"/>
                  </a:lnTo>
                  <a:lnTo>
                    <a:pt x="221112" y="0"/>
                  </a:lnTo>
                  <a:lnTo>
                    <a:pt x="236086" y="0"/>
                  </a:lnTo>
                  <a:lnTo>
                    <a:pt x="280539" y="5853"/>
                  </a:lnTo>
                  <a:lnTo>
                    <a:pt x="322997" y="20265"/>
                  </a:lnTo>
                  <a:lnTo>
                    <a:pt x="361827" y="42684"/>
                  </a:lnTo>
                  <a:lnTo>
                    <a:pt x="395538" y="72249"/>
                  </a:lnTo>
                  <a:lnTo>
                    <a:pt x="422832" y="107821"/>
                  </a:lnTo>
                  <a:lnTo>
                    <a:pt x="442663" y="148035"/>
                  </a:lnTo>
                  <a:lnTo>
                    <a:pt x="454267" y="191345"/>
                  </a:lnTo>
                  <a:lnTo>
                    <a:pt x="457199" y="221112"/>
                  </a:lnTo>
                  <a:lnTo>
                    <a:pt x="457199" y="228599"/>
                  </a:lnTo>
                  <a:lnTo>
                    <a:pt x="457199" y="236087"/>
                  </a:lnTo>
                  <a:lnTo>
                    <a:pt x="451346" y="280540"/>
                  </a:lnTo>
                  <a:lnTo>
                    <a:pt x="436933" y="322998"/>
                  </a:lnTo>
                  <a:lnTo>
                    <a:pt x="414513" y="361828"/>
                  </a:lnTo>
                  <a:lnTo>
                    <a:pt x="384949" y="395538"/>
                  </a:lnTo>
                  <a:lnTo>
                    <a:pt x="349377" y="422833"/>
                  </a:lnTo>
                  <a:lnTo>
                    <a:pt x="309163" y="442663"/>
                  </a:lnTo>
                  <a:lnTo>
                    <a:pt x="265854" y="454267"/>
                  </a:lnTo>
                  <a:lnTo>
                    <a:pt x="243555" y="456832"/>
                  </a:lnTo>
                  <a:lnTo>
                    <a:pt x="236086" y="4571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24624" y="2126456"/>
              <a:ext cx="214312" cy="166687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6997700" y="1245622"/>
            <a:ext cx="4641850" cy="791845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500" b="1" spc="-105" dirty="0">
                <a:solidFill>
                  <a:srgbClr val="1D40AF"/>
                </a:solidFill>
                <a:latin typeface="Montserrat SemiBold"/>
                <a:cs typeface="Montserrat SemiBold"/>
              </a:rPr>
              <a:t>Verdere</a:t>
            </a:r>
            <a:r>
              <a:rPr sz="1500" b="1" spc="-1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95" dirty="0">
                <a:solidFill>
                  <a:srgbClr val="1D40AF"/>
                </a:solidFill>
                <a:latin typeface="Montserrat SemiBold"/>
                <a:cs typeface="Montserrat SemiBold"/>
              </a:rPr>
              <a:t>groei</a:t>
            </a:r>
            <a:r>
              <a:rPr sz="150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0" dirty="0">
                <a:solidFill>
                  <a:srgbClr val="1D40AF"/>
                </a:solidFill>
                <a:latin typeface="Montserrat SemiBold"/>
                <a:cs typeface="Montserrat SemiBold"/>
              </a:rPr>
              <a:t>lidmaatschap</a:t>
            </a:r>
            <a:r>
              <a:rPr sz="150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 stimuleren</a:t>
            </a:r>
            <a:endParaRPr sz="1500">
              <a:latin typeface="Montserrat SemiBold"/>
              <a:cs typeface="Montserrat SemiBold"/>
            </a:endParaRPr>
          </a:p>
          <a:p>
            <a:pPr marL="12700" marR="5080">
              <a:lnSpc>
                <a:spcPct val="108700"/>
              </a:lnSpc>
              <a:spcBef>
                <a:spcPts val="455"/>
              </a:spcBef>
            </a:pP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56.9%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40" dirty="0">
                <a:solidFill>
                  <a:srgbClr val="4A5462"/>
                </a:solidFill>
                <a:latin typeface="Montserrat"/>
                <a:cs typeface="Montserrat"/>
              </a:rPr>
              <a:t>is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al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50" dirty="0">
                <a:solidFill>
                  <a:srgbClr val="4A5462"/>
                </a:solidFill>
                <a:latin typeface="Montserrat"/>
                <a:cs typeface="Montserrat"/>
              </a:rPr>
              <a:t>lid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4A5462"/>
                </a:solidFill>
                <a:latin typeface="Montserrat"/>
                <a:cs typeface="Montserrat"/>
              </a:rPr>
              <a:t>van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de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Dorpsraad.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Potentieel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vergroten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door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35" dirty="0">
                <a:solidFill>
                  <a:srgbClr val="4A5462"/>
                </a:solidFill>
                <a:latin typeface="Montserrat"/>
                <a:cs typeface="Montserrat"/>
              </a:rPr>
              <a:t>campagne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over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lidmaatschapsvoordelen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verlaging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drempel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voor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deelname.</a:t>
            </a:r>
            <a:endParaRPr sz="1150">
              <a:latin typeface="Montserrat"/>
              <a:cs typeface="Montserrat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380999" y="2271530"/>
            <a:ext cx="5600700" cy="990600"/>
            <a:chOff x="380999" y="3047999"/>
            <a:chExt cx="5600700" cy="990600"/>
          </a:xfrm>
        </p:grpSpPr>
        <p:sp>
          <p:nvSpPr>
            <p:cNvPr id="25" name="object 25"/>
            <p:cNvSpPr/>
            <p:nvPr/>
          </p:nvSpPr>
          <p:spPr>
            <a:xfrm>
              <a:off x="400049" y="3047999"/>
              <a:ext cx="5581650" cy="990600"/>
            </a:xfrm>
            <a:custGeom>
              <a:avLst/>
              <a:gdLst/>
              <a:ahLst/>
              <a:cxnLst/>
              <a:rect l="l" t="t" r="r" b="b"/>
              <a:pathLst>
                <a:path w="5581650" h="990600">
                  <a:moveTo>
                    <a:pt x="5510452" y="990599"/>
                  </a:moveTo>
                  <a:lnTo>
                    <a:pt x="53397" y="990599"/>
                  </a:lnTo>
                  <a:lnTo>
                    <a:pt x="49681" y="990111"/>
                  </a:lnTo>
                  <a:lnTo>
                    <a:pt x="14085" y="964743"/>
                  </a:lnTo>
                  <a:lnTo>
                    <a:pt x="366" y="924358"/>
                  </a:lnTo>
                  <a:lnTo>
                    <a:pt x="0" y="919403"/>
                  </a:lnTo>
                  <a:lnTo>
                    <a:pt x="0" y="914399"/>
                  </a:lnTo>
                  <a:lnTo>
                    <a:pt x="0" y="71196"/>
                  </a:lnTo>
                  <a:lnTo>
                    <a:pt x="11716" y="29705"/>
                  </a:lnTo>
                  <a:lnTo>
                    <a:pt x="42320" y="2439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3" y="15621"/>
                  </a:lnTo>
                  <a:lnTo>
                    <a:pt x="5577762" y="51661"/>
                  </a:lnTo>
                  <a:lnTo>
                    <a:pt x="5581649" y="71196"/>
                  </a:lnTo>
                  <a:lnTo>
                    <a:pt x="5581649" y="919403"/>
                  </a:lnTo>
                  <a:lnTo>
                    <a:pt x="5566026" y="960893"/>
                  </a:lnTo>
                  <a:lnTo>
                    <a:pt x="5529987" y="986713"/>
                  </a:lnTo>
                  <a:lnTo>
                    <a:pt x="5515407" y="990111"/>
                  </a:lnTo>
                  <a:lnTo>
                    <a:pt x="5510452" y="9905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80999" y="3048277"/>
              <a:ext cx="70485" cy="990600"/>
            </a:xfrm>
            <a:custGeom>
              <a:avLst/>
              <a:gdLst/>
              <a:ahLst/>
              <a:cxnLst/>
              <a:rect l="l" t="t" r="r" b="b"/>
              <a:pathLst>
                <a:path w="70484" h="990600">
                  <a:moveTo>
                    <a:pt x="70450" y="990044"/>
                  </a:moveTo>
                  <a:lnTo>
                    <a:pt x="33857" y="977491"/>
                  </a:lnTo>
                  <a:lnTo>
                    <a:pt x="5800" y="943282"/>
                  </a:lnTo>
                  <a:lnTo>
                    <a:pt x="0" y="914122"/>
                  </a:lnTo>
                  <a:lnTo>
                    <a:pt x="0" y="75922"/>
                  </a:lnTo>
                  <a:lnTo>
                    <a:pt x="12830" y="33579"/>
                  </a:lnTo>
                  <a:lnTo>
                    <a:pt x="47039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1000" y="46761"/>
                  </a:lnTo>
                  <a:lnTo>
                    <a:pt x="38100" y="75922"/>
                  </a:lnTo>
                  <a:lnTo>
                    <a:pt x="38100" y="914122"/>
                  </a:lnTo>
                  <a:lnTo>
                    <a:pt x="44514" y="956464"/>
                  </a:lnTo>
                  <a:lnTo>
                    <a:pt x="66287" y="988388"/>
                  </a:lnTo>
                  <a:lnTo>
                    <a:pt x="70450" y="9900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71499" y="3200400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36086" y="457199"/>
                  </a:moveTo>
                  <a:lnTo>
                    <a:pt x="221113" y="457199"/>
                  </a:lnTo>
                  <a:lnTo>
                    <a:pt x="213644" y="456832"/>
                  </a:lnTo>
                  <a:lnTo>
                    <a:pt x="169405" y="449529"/>
                  </a:lnTo>
                  <a:lnTo>
                    <a:pt x="127441" y="433735"/>
                  </a:lnTo>
                  <a:lnTo>
                    <a:pt x="89365" y="410059"/>
                  </a:lnTo>
                  <a:lnTo>
                    <a:pt x="56639" y="379409"/>
                  </a:lnTo>
                  <a:lnTo>
                    <a:pt x="30522" y="342963"/>
                  </a:lnTo>
                  <a:lnTo>
                    <a:pt x="12016" y="302123"/>
                  </a:lnTo>
                  <a:lnTo>
                    <a:pt x="1834" y="258457"/>
                  </a:lnTo>
                  <a:lnTo>
                    <a:pt x="0" y="236086"/>
                  </a:lnTo>
                  <a:lnTo>
                    <a:pt x="0" y="221112"/>
                  </a:lnTo>
                  <a:lnTo>
                    <a:pt x="5853" y="176659"/>
                  </a:lnTo>
                  <a:lnTo>
                    <a:pt x="20266" y="134201"/>
                  </a:lnTo>
                  <a:lnTo>
                    <a:pt x="42685" y="95370"/>
                  </a:lnTo>
                  <a:lnTo>
                    <a:pt x="72249" y="61661"/>
                  </a:lnTo>
                  <a:lnTo>
                    <a:pt x="107821" y="34365"/>
                  </a:lnTo>
                  <a:lnTo>
                    <a:pt x="148035" y="14535"/>
                  </a:lnTo>
                  <a:lnTo>
                    <a:pt x="191345" y="2931"/>
                  </a:lnTo>
                  <a:lnTo>
                    <a:pt x="221113" y="0"/>
                  </a:lnTo>
                  <a:lnTo>
                    <a:pt x="236086" y="0"/>
                  </a:lnTo>
                  <a:lnTo>
                    <a:pt x="280540" y="5852"/>
                  </a:lnTo>
                  <a:lnTo>
                    <a:pt x="322998" y="20265"/>
                  </a:lnTo>
                  <a:lnTo>
                    <a:pt x="361828" y="42685"/>
                  </a:lnTo>
                  <a:lnTo>
                    <a:pt x="395538" y="72249"/>
                  </a:lnTo>
                  <a:lnTo>
                    <a:pt x="422833" y="107821"/>
                  </a:lnTo>
                  <a:lnTo>
                    <a:pt x="442663" y="148035"/>
                  </a:lnTo>
                  <a:lnTo>
                    <a:pt x="454268" y="191345"/>
                  </a:lnTo>
                  <a:lnTo>
                    <a:pt x="457200" y="221112"/>
                  </a:lnTo>
                  <a:lnTo>
                    <a:pt x="457199" y="228599"/>
                  </a:lnTo>
                  <a:lnTo>
                    <a:pt x="457200" y="236086"/>
                  </a:lnTo>
                  <a:lnTo>
                    <a:pt x="451346" y="280540"/>
                  </a:lnTo>
                  <a:lnTo>
                    <a:pt x="436933" y="322997"/>
                  </a:lnTo>
                  <a:lnTo>
                    <a:pt x="414514" y="361827"/>
                  </a:lnTo>
                  <a:lnTo>
                    <a:pt x="384950" y="395538"/>
                  </a:lnTo>
                  <a:lnTo>
                    <a:pt x="349378" y="422832"/>
                  </a:lnTo>
                  <a:lnTo>
                    <a:pt x="309164" y="442663"/>
                  </a:lnTo>
                  <a:lnTo>
                    <a:pt x="265854" y="454267"/>
                  </a:lnTo>
                  <a:lnTo>
                    <a:pt x="243555" y="456832"/>
                  </a:lnTo>
                  <a:lnTo>
                    <a:pt x="236086" y="4571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3957" y="3344614"/>
              <a:ext cx="191392" cy="161776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1168399" y="2312422"/>
            <a:ext cx="3810000" cy="791845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500" b="1" spc="-105" dirty="0">
                <a:solidFill>
                  <a:srgbClr val="1D40AF"/>
                </a:solidFill>
                <a:latin typeface="Montserrat SemiBold"/>
                <a:cs typeface="Montserrat SemiBold"/>
              </a:rPr>
              <a:t>Focussen</a:t>
            </a:r>
            <a:r>
              <a:rPr sz="1500" b="1" spc="-3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10" dirty="0">
                <a:solidFill>
                  <a:srgbClr val="1D40AF"/>
                </a:solidFill>
                <a:latin typeface="Montserrat SemiBold"/>
                <a:cs typeface="Montserrat SemiBold"/>
              </a:rPr>
              <a:t>op</a:t>
            </a:r>
            <a:r>
              <a:rPr sz="1500" b="1" spc="-3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10" dirty="0">
                <a:solidFill>
                  <a:srgbClr val="1D40AF"/>
                </a:solidFill>
                <a:latin typeface="Montserrat SemiBold"/>
                <a:cs typeface="Montserrat SemiBold"/>
              </a:rPr>
              <a:t>top</a:t>
            </a:r>
            <a:r>
              <a:rPr sz="1500" b="1" spc="-3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5" dirty="0">
                <a:solidFill>
                  <a:srgbClr val="1D40AF"/>
                </a:solidFill>
                <a:latin typeface="Montserrat SemiBold"/>
                <a:cs typeface="Montserrat SemiBold"/>
              </a:rPr>
              <a:t>3</a:t>
            </a:r>
            <a:r>
              <a:rPr sz="1500" b="1" spc="-2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prioriteiten</a:t>
            </a:r>
            <a:endParaRPr sz="1500">
              <a:latin typeface="Montserrat SemiBold"/>
              <a:cs typeface="Montserrat SemiBold"/>
            </a:endParaRPr>
          </a:p>
          <a:p>
            <a:pPr marL="12700" marR="5080">
              <a:lnSpc>
                <a:spcPct val="108700"/>
              </a:lnSpc>
              <a:spcBef>
                <a:spcPts val="455"/>
              </a:spcBef>
            </a:pPr>
            <a:r>
              <a:rPr sz="1150" spc="-85" dirty="0">
                <a:solidFill>
                  <a:srgbClr val="4A5462"/>
                </a:solidFill>
                <a:latin typeface="Montserrat"/>
                <a:cs typeface="Montserrat"/>
              </a:rPr>
              <a:t>Werkgroepen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formeren</a:t>
            </a:r>
            <a:r>
              <a:rPr sz="1150" spc="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4A5462"/>
                </a:solidFill>
                <a:latin typeface="Montserrat"/>
                <a:cs typeface="Montserrat"/>
              </a:rPr>
              <a:t>rondom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verkeer/veiligheid</a:t>
            </a:r>
            <a:r>
              <a:rPr sz="1150" spc="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(72%),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natuur/milieu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(68%)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150" spc="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woningbouw/leefomgeving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20" dirty="0">
                <a:solidFill>
                  <a:srgbClr val="4A5462"/>
                </a:solidFill>
                <a:latin typeface="Montserrat"/>
                <a:cs typeface="Montserrat"/>
              </a:rPr>
              <a:t>(61%).</a:t>
            </a:r>
            <a:endParaRPr sz="1150">
              <a:latin typeface="Montserrat"/>
              <a:cs typeface="Montserrat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6210299" y="2271530"/>
            <a:ext cx="5600700" cy="990600"/>
            <a:chOff x="6210299" y="3047999"/>
            <a:chExt cx="5600700" cy="990600"/>
          </a:xfrm>
        </p:grpSpPr>
        <p:sp>
          <p:nvSpPr>
            <p:cNvPr id="31" name="object 31"/>
            <p:cNvSpPr/>
            <p:nvPr/>
          </p:nvSpPr>
          <p:spPr>
            <a:xfrm>
              <a:off x="6229349" y="3047999"/>
              <a:ext cx="5581650" cy="990600"/>
            </a:xfrm>
            <a:custGeom>
              <a:avLst/>
              <a:gdLst/>
              <a:ahLst/>
              <a:cxnLst/>
              <a:rect l="l" t="t" r="r" b="b"/>
              <a:pathLst>
                <a:path w="5581650" h="990600">
                  <a:moveTo>
                    <a:pt x="5510452" y="990599"/>
                  </a:moveTo>
                  <a:lnTo>
                    <a:pt x="53397" y="990599"/>
                  </a:lnTo>
                  <a:lnTo>
                    <a:pt x="49680" y="990111"/>
                  </a:lnTo>
                  <a:lnTo>
                    <a:pt x="14084" y="964743"/>
                  </a:lnTo>
                  <a:lnTo>
                    <a:pt x="365" y="924358"/>
                  </a:lnTo>
                  <a:lnTo>
                    <a:pt x="0" y="919403"/>
                  </a:lnTo>
                  <a:lnTo>
                    <a:pt x="0" y="914399"/>
                  </a:lnTo>
                  <a:lnTo>
                    <a:pt x="0" y="71196"/>
                  </a:lnTo>
                  <a:lnTo>
                    <a:pt x="11714" y="29705"/>
                  </a:lnTo>
                  <a:lnTo>
                    <a:pt x="42319" y="2439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4" y="15621"/>
                  </a:lnTo>
                  <a:lnTo>
                    <a:pt x="5577763" y="51661"/>
                  </a:lnTo>
                  <a:lnTo>
                    <a:pt x="5581649" y="71196"/>
                  </a:lnTo>
                  <a:lnTo>
                    <a:pt x="5581649" y="919403"/>
                  </a:lnTo>
                  <a:lnTo>
                    <a:pt x="5566027" y="960893"/>
                  </a:lnTo>
                  <a:lnTo>
                    <a:pt x="5529987" y="986713"/>
                  </a:lnTo>
                  <a:lnTo>
                    <a:pt x="5515408" y="990111"/>
                  </a:lnTo>
                  <a:lnTo>
                    <a:pt x="5510452" y="9905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210299" y="3048277"/>
              <a:ext cx="70485" cy="990600"/>
            </a:xfrm>
            <a:custGeom>
              <a:avLst/>
              <a:gdLst/>
              <a:ahLst/>
              <a:cxnLst/>
              <a:rect l="l" t="t" r="r" b="b"/>
              <a:pathLst>
                <a:path w="70485" h="990600">
                  <a:moveTo>
                    <a:pt x="70450" y="990044"/>
                  </a:moveTo>
                  <a:lnTo>
                    <a:pt x="33857" y="977491"/>
                  </a:lnTo>
                  <a:lnTo>
                    <a:pt x="5800" y="943282"/>
                  </a:lnTo>
                  <a:lnTo>
                    <a:pt x="0" y="9141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914122"/>
                  </a:lnTo>
                  <a:lnTo>
                    <a:pt x="44514" y="956464"/>
                  </a:lnTo>
                  <a:lnTo>
                    <a:pt x="66287" y="988388"/>
                  </a:lnTo>
                  <a:lnTo>
                    <a:pt x="70450" y="9900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400800" y="3200400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36086" y="457199"/>
                  </a:moveTo>
                  <a:lnTo>
                    <a:pt x="221112" y="457199"/>
                  </a:lnTo>
                  <a:lnTo>
                    <a:pt x="213643" y="456832"/>
                  </a:lnTo>
                  <a:lnTo>
                    <a:pt x="169404" y="449529"/>
                  </a:lnTo>
                  <a:lnTo>
                    <a:pt x="127441" y="433735"/>
                  </a:lnTo>
                  <a:lnTo>
                    <a:pt x="89364" y="410059"/>
                  </a:lnTo>
                  <a:lnTo>
                    <a:pt x="56638" y="379409"/>
                  </a:lnTo>
                  <a:lnTo>
                    <a:pt x="30521" y="342963"/>
                  </a:lnTo>
                  <a:lnTo>
                    <a:pt x="12016" y="302123"/>
                  </a:lnTo>
                  <a:lnTo>
                    <a:pt x="1834" y="258457"/>
                  </a:lnTo>
                  <a:lnTo>
                    <a:pt x="0" y="236086"/>
                  </a:lnTo>
                  <a:lnTo>
                    <a:pt x="0" y="221112"/>
                  </a:lnTo>
                  <a:lnTo>
                    <a:pt x="5852" y="176659"/>
                  </a:lnTo>
                  <a:lnTo>
                    <a:pt x="20265" y="134201"/>
                  </a:lnTo>
                  <a:lnTo>
                    <a:pt x="42684" y="95370"/>
                  </a:lnTo>
                  <a:lnTo>
                    <a:pt x="72249" y="61661"/>
                  </a:lnTo>
                  <a:lnTo>
                    <a:pt x="107820" y="34365"/>
                  </a:lnTo>
                  <a:lnTo>
                    <a:pt x="148034" y="14535"/>
                  </a:lnTo>
                  <a:lnTo>
                    <a:pt x="191344" y="2931"/>
                  </a:lnTo>
                  <a:lnTo>
                    <a:pt x="221112" y="0"/>
                  </a:lnTo>
                  <a:lnTo>
                    <a:pt x="236086" y="0"/>
                  </a:lnTo>
                  <a:lnTo>
                    <a:pt x="280539" y="5852"/>
                  </a:lnTo>
                  <a:lnTo>
                    <a:pt x="322997" y="20265"/>
                  </a:lnTo>
                  <a:lnTo>
                    <a:pt x="361827" y="42685"/>
                  </a:lnTo>
                  <a:lnTo>
                    <a:pt x="395538" y="72249"/>
                  </a:lnTo>
                  <a:lnTo>
                    <a:pt x="422832" y="107821"/>
                  </a:lnTo>
                  <a:lnTo>
                    <a:pt x="442663" y="148035"/>
                  </a:lnTo>
                  <a:lnTo>
                    <a:pt x="454267" y="191345"/>
                  </a:lnTo>
                  <a:lnTo>
                    <a:pt x="457199" y="221112"/>
                  </a:lnTo>
                  <a:lnTo>
                    <a:pt x="457199" y="228599"/>
                  </a:lnTo>
                  <a:lnTo>
                    <a:pt x="457199" y="236086"/>
                  </a:lnTo>
                  <a:lnTo>
                    <a:pt x="451346" y="280540"/>
                  </a:lnTo>
                  <a:lnTo>
                    <a:pt x="436933" y="322997"/>
                  </a:lnTo>
                  <a:lnTo>
                    <a:pt x="414513" y="361827"/>
                  </a:lnTo>
                  <a:lnTo>
                    <a:pt x="384949" y="395538"/>
                  </a:lnTo>
                  <a:lnTo>
                    <a:pt x="349377" y="422832"/>
                  </a:lnTo>
                  <a:lnTo>
                    <a:pt x="309163" y="442663"/>
                  </a:lnTo>
                  <a:lnTo>
                    <a:pt x="265854" y="454267"/>
                  </a:lnTo>
                  <a:lnTo>
                    <a:pt x="243555" y="456832"/>
                  </a:lnTo>
                  <a:lnTo>
                    <a:pt x="236086" y="4571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34149" y="3345656"/>
              <a:ext cx="190499" cy="166687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6997700" y="2312422"/>
            <a:ext cx="4079875" cy="791845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500" b="1" spc="-110" dirty="0">
                <a:solidFill>
                  <a:srgbClr val="1D40AF"/>
                </a:solidFill>
                <a:latin typeface="Montserrat SemiBold"/>
                <a:cs typeface="Montserrat SemiBold"/>
              </a:rPr>
              <a:t>Waardering</a:t>
            </a:r>
            <a:r>
              <a:rPr sz="150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0" dirty="0">
                <a:solidFill>
                  <a:srgbClr val="1D40AF"/>
                </a:solidFill>
                <a:latin typeface="Montserrat SemiBold"/>
                <a:cs typeface="Montserrat SemiBold"/>
              </a:rPr>
              <a:t>verder</a:t>
            </a:r>
            <a:r>
              <a:rPr sz="1500" b="1" spc="-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verhogen</a:t>
            </a:r>
            <a:endParaRPr sz="1500">
              <a:latin typeface="Montserrat SemiBold"/>
              <a:cs typeface="Montserrat SemiBold"/>
            </a:endParaRPr>
          </a:p>
          <a:p>
            <a:pPr marL="12700" marR="5080">
              <a:lnSpc>
                <a:spcPct val="108700"/>
              </a:lnSpc>
              <a:spcBef>
                <a:spcPts val="455"/>
              </a:spcBef>
            </a:pP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73.8%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geeft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een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7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of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hoger.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Focus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op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verbetering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door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30" dirty="0">
                <a:solidFill>
                  <a:srgbClr val="4A5462"/>
                </a:solidFill>
                <a:latin typeface="Montserrat"/>
                <a:cs typeface="Montserrat"/>
              </a:rPr>
              <a:t>betere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communicatie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meer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zichtbare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resultaten.</a:t>
            </a:r>
            <a:endParaRPr sz="1150">
              <a:latin typeface="Montserrat"/>
              <a:cs typeface="Montserrat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380999" y="3338330"/>
            <a:ext cx="5600700" cy="990600"/>
            <a:chOff x="380999" y="4267199"/>
            <a:chExt cx="5600700" cy="990600"/>
          </a:xfrm>
        </p:grpSpPr>
        <p:sp>
          <p:nvSpPr>
            <p:cNvPr id="37" name="object 37"/>
            <p:cNvSpPr/>
            <p:nvPr/>
          </p:nvSpPr>
          <p:spPr>
            <a:xfrm>
              <a:off x="400049" y="4267199"/>
              <a:ext cx="5581650" cy="990600"/>
            </a:xfrm>
            <a:custGeom>
              <a:avLst/>
              <a:gdLst/>
              <a:ahLst/>
              <a:cxnLst/>
              <a:rect l="l" t="t" r="r" b="b"/>
              <a:pathLst>
                <a:path w="5581650" h="990600">
                  <a:moveTo>
                    <a:pt x="5510452" y="990599"/>
                  </a:moveTo>
                  <a:lnTo>
                    <a:pt x="53397" y="990599"/>
                  </a:lnTo>
                  <a:lnTo>
                    <a:pt x="49681" y="990111"/>
                  </a:lnTo>
                  <a:lnTo>
                    <a:pt x="14085" y="964742"/>
                  </a:lnTo>
                  <a:lnTo>
                    <a:pt x="366" y="924358"/>
                  </a:lnTo>
                  <a:lnTo>
                    <a:pt x="0" y="919403"/>
                  </a:lnTo>
                  <a:lnTo>
                    <a:pt x="0" y="914399"/>
                  </a:lnTo>
                  <a:lnTo>
                    <a:pt x="0" y="71196"/>
                  </a:lnTo>
                  <a:lnTo>
                    <a:pt x="11716" y="29704"/>
                  </a:lnTo>
                  <a:lnTo>
                    <a:pt x="42320" y="2439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3" y="15621"/>
                  </a:lnTo>
                  <a:lnTo>
                    <a:pt x="5577762" y="51661"/>
                  </a:lnTo>
                  <a:lnTo>
                    <a:pt x="5581649" y="71196"/>
                  </a:lnTo>
                  <a:lnTo>
                    <a:pt x="5581649" y="919403"/>
                  </a:lnTo>
                  <a:lnTo>
                    <a:pt x="5566026" y="960893"/>
                  </a:lnTo>
                  <a:lnTo>
                    <a:pt x="5529987" y="986713"/>
                  </a:lnTo>
                  <a:lnTo>
                    <a:pt x="5515407" y="990111"/>
                  </a:lnTo>
                  <a:lnTo>
                    <a:pt x="5510452" y="9905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80999" y="4267477"/>
              <a:ext cx="70485" cy="990600"/>
            </a:xfrm>
            <a:custGeom>
              <a:avLst/>
              <a:gdLst/>
              <a:ahLst/>
              <a:cxnLst/>
              <a:rect l="l" t="t" r="r" b="b"/>
              <a:pathLst>
                <a:path w="70484" h="990600">
                  <a:moveTo>
                    <a:pt x="70449" y="990044"/>
                  </a:moveTo>
                  <a:lnTo>
                    <a:pt x="33857" y="977491"/>
                  </a:lnTo>
                  <a:lnTo>
                    <a:pt x="5800" y="943282"/>
                  </a:lnTo>
                  <a:lnTo>
                    <a:pt x="0" y="914122"/>
                  </a:lnTo>
                  <a:lnTo>
                    <a:pt x="0" y="75922"/>
                  </a:lnTo>
                  <a:lnTo>
                    <a:pt x="12830" y="33579"/>
                  </a:lnTo>
                  <a:lnTo>
                    <a:pt x="47039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1000" y="46761"/>
                  </a:lnTo>
                  <a:lnTo>
                    <a:pt x="38100" y="75922"/>
                  </a:lnTo>
                  <a:lnTo>
                    <a:pt x="38100" y="914122"/>
                  </a:lnTo>
                  <a:lnTo>
                    <a:pt x="44514" y="956464"/>
                  </a:lnTo>
                  <a:lnTo>
                    <a:pt x="66287" y="988388"/>
                  </a:lnTo>
                  <a:lnTo>
                    <a:pt x="70449" y="9900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71499" y="4419599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236086" y="457199"/>
                  </a:moveTo>
                  <a:lnTo>
                    <a:pt x="221113" y="457199"/>
                  </a:lnTo>
                  <a:lnTo>
                    <a:pt x="213644" y="456832"/>
                  </a:lnTo>
                  <a:lnTo>
                    <a:pt x="169405" y="449529"/>
                  </a:lnTo>
                  <a:lnTo>
                    <a:pt x="127441" y="433735"/>
                  </a:lnTo>
                  <a:lnTo>
                    <a:pt x="89365" y="410059"/>
                  </a:lnTo>
                  <a:lnTo>
                    <a:pt x="56639" y="379409"/>
                  </a:lnTo>
                  <a:lnTo>
                    <a:pt x="30522" y="342963"/>
                  </a:lnTo>
                  <a:lnTo>
                    <a:pt x="12016" y="302123"/>
                  </a:lnTo>
                  <a:lnTo>
                    <a:pt x="1834" y="258457"/>
                  </a:lnTo>
                  <a:lnTo>
                    <a:pt x="0" y="236086"/>
                  </a:lnTo>
                  <a:lnTo>
                    <a:pt x="0" y="221112"/>
                  </a:lnTo>
                  <a:lnTo>
                    <a:pt x="5853" y="176659"/>
                  </a:lnTo>
                  <a:lnTo>
                    <a:pt x="20266" y="134200"/>
                  </a:lnTo>
                  <a:lnTo>
                    <a:pt x="42685" y="95370"/>
                  </a:lnTo>
                  <a:lnTo>
                    <a:pt x="72249" y="61660"/>
                  </a:lnTo>
                  <a:lnTo>
                    <a:pt x="107821" y="34366"/>
                  </a:lnTo>
                  <a:lnTo>
                    <a:pt x="148035" y="14535"/>
                  </a:lnTo>
                  <a:lnTo>
                    <a:pt x="191345" y="2931"/>
                  </a:lnTo>
                  <a:lnTo>
                    <a:pt x="221113" y="0"/>
                  </a:lnTo>
                  <a:lnTo>
                    <a:pt x="236086" y="0"/>
                  </a:lnTo>
                  <a:lnTo>
                    <a:pt x="280540" y="5852"/>
                  </a:lnTo>
                  <a:lnTo>
                    <a:pt x="322998" y="20265"/>
                  </a:lnTo>
                  <a:lnTo>
                    <a:pt x="361828" y="42684"/>
                  </a:lnTo>
                  <a:lnTo>
                    <a:pt x="395538" y="72248"/>
                  </a:lnTo>
                  <a:lnTo>
                    <a:pt x="422833" y="107820"/>
                  </a:lnTo>
                  <a:lnTo>
                    <a:pt x="442663" y="148034"/>
                  </a:lnTo>
                  <a:lnTo>
                    <a:pt x="454268" y="191345"/>
                  </a:lnTo>
                  <a:lnTo>
                    <a:pt x="457200" y="221112"/>
                  </a:lnTo>
                  <a:lnTo>
                    <a:pt x="457199" y="228599"/>
                  </a:lnTo>
                  <a:lnTo>
                    <a:pt x="457200" y="236086"/>
                  </a:lnTo>
                  <a:lnTo>
                    <a:pt x="451346" y="280540"/>
                  </a:lnTo>
                  <a:lnTo>
                    <a:pt x="436933" y="322997"/>
                  </a:lnTo>
                  <a:lnTo>
                    <a:pt x="414514" y="361828"/>
                  </a:lnTo>
                  <a:lnTo>
                    <a:pt x="384950" y="395538"/>
                  </a:lnTo>
                  <a:lnTo>
                    <a:pt x="349378" y="422832"/>
                  </a:lnTo>
                  <a:lnTo>
                    <a:pt x="309164" y="442663"/>
                  </a:lnTo>
                  <a:lnTo>
                    <a:pt x="265854" y="454267"/>
                  </a:lnTo>
                  <a:lnTo>
                    <a:pt x="243555" y="456832"/>
                  </a:lnTo>
                  <a:lnTo>
                    <a:pt x="236086" y="4571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5799" y="4552949"/>
              <a:ext cx="238124" cy="190499"/>
            </a:xfrm>
            <a:prstGeom prst="rect">
              <a:avLst/>
            </a:prstGeom>
          </p:spPr>
        </p:pic>
      </p:grpSp>
      <p:sp>
        <p:nvSpPr>
          <p:cNvPr id="41" name="object 41"/>
          <p:cNvSpPr txBox="1"/>
          <p:nvPr/>
        </p:nvSpPr>
        <p:spPr>
          <a:xfrm>
            <a:off x="1168399" y="3379221"/>
            <a:ext cx="4354830" cy="791845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500" b="1" spc="-95" dirty="0">
                <a:solidFill>
                  <a:srgbClr val="1D40AF"/>
                </a:solidFill>
                <a:latin typeface="Montserrat SemiBold"/>
                <a:cs typeface="Montserrat SemiBold"/>
              </a:rPr>
              <a:t>Bereik</a:t>
            </a:r>
            <a:r>
              <a:rPr sz="1500" b="1" spc="-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0" dirty="0">
                <a:solidFill>
                  <a:srgbClr val="1D40AF"/>
                </a:solidFill>
                <a:latin typeface="Montserrat SemiBold"/>
                <a:cs typeface="Montserrat SemiBold"/>
              </a:rPr>
              <a:t>vergroten</a:t>
            </a:r>
            <a:r>
              <a:rPr sz="1500" b="1" spc="-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5" dirty="0">
                <a:solidFill>
                  <a:srgbClr val="1D40AF"/>
                </a:solidFill>
                <a:latin typeface="Montserrat SemiBold"/>
                <a:cs typeface="Montserrat SemiBold"/>
              </a:rPr>
              <a:t>onder</a:t>
            </a:r>
            <a:r>
              <a:rPr sz="1500" b="1" spc="-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0" dirty="0">
                <a:solidFill>
                  <a:srgbClr val="1D40AF"/>
                </a:solidFill>
                <a:latin typeface="Montserrat SemiBold"/>
                <a:cs typeface="Montserrat SemiBold"/>
              </a:rPr>
              <a:t>jongere</a:t>
            </a:r>
            <a:r>
              <a:rPr sz="1500" b="1" spc="-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bewoners</a:t>
            </a:r>
            <a:endParaRPr sz="1500">
              <a:latin typeface="Montserrat SemiBold"/>
              <a:cs typeface="Montserrat SemiBold"/>
            </a:endParaRPr>
          </a:p>
          <a:p>
            <a:pPr marL="12700" marR="5080">
              <a:lnSpc>
                <a:spcPct val="108700"/>
              </a:lnSpc>
              <a:spcBef>
                <a:spcPts val="455"/>
              </a:spcBef>
            </a:pP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Slechts</a:t>
            </a:r>
            <a:r>
              <a:rPr sz="1150" spc="-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4A5462"/>
                </a:solidFill>
                <a:latin typeface="Montserrat"/>
                <a:cs typeface="Montserrat"/>
              </a:rPr>
              <a:t>7.5%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4A5462"/>
                </a:solidFill>
                <a:latin typeface="Montserrat"/>
                <a:cs typeface="Montserrat"/>
              </a:rPr>
              <a:t>van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de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respondenten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40" dirty="0">
                <a:solidFill>
                  <a:srgbClr val="4A5462"/>
                </a:solidFill>
                <a:latin typeface="Montserrat"/>
                <a:cs typeface="Montserrat"/>
              </a:rPr>
              <a:t>is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tussen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20-</a:t>
            </a:r>
            <a:r>
              <a:rPr sz="1150" spc="-85" dirty="0">
                <a:solidFill>
                  <a:srgbClr val="4A5462"/>
                </a:solidFill>
                <a:latin typeface="Montserrat"/>
                <a:cs typeface="Montserrat"/>
              </a:rPr>
              <a:t>40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50" dirty="0">
                <a:solidFill>
                  <a:srgbClr val="4A5462"/>
                </a:solidFill>
                <a:latin typeface="Montserrat"/>
                <a:cs typeface="Montserrat"/>
              </a:rPr>
              <a:t>jaar.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35" dirty="0">
                <a:solidFill>
                  <a:srgbClr val="4A5462"/>
                </a:solidFill>
                <a:latin typeface="Montserrat"/>
                <a:cs typeface="Montserrat"/>
              </a:rPr>
              <a:t>Specifieke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outreach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naar</a:t>
            </a:r>
            <a:r>
              <a:rPr sz="1150" spc="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jongere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doelgroepen</a:t>
            </a:r>
            <a:r>
              <a:rPr sz="1150" spc="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opzetten.</a:t>
            </a:r>
            <a:endParaRPr sz="1150">
              <a:latin typeface="Montserrat"/>
              <a:cs typeface="Montserra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68325" y="4481330"/>
            <a:ext cx="1977389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b="1" spc="-100" dirty="0">
                <a:solidFill>
                  <a:srgbClr val="055E45"/>
                </a:solidFill>
                <a:latin typeface="Montserrat SemiBold"/>
                <a:cs typeface="Montserrat SemiBold"/>
              </a:rPr>
              <a:t>Implementatie</a:t>
            </a:r>
            <a:r>
              <a:rPr sz="1500" b="1" spc="10" dirty="0">
                <a:solidFill>
                  <a:srgbClr val="055E45"/>
                </a:solidFill>
                <a:latin typeface="Montserrat SemiBold"/>
                <a:cs typeface="Montserrat SemiBold"/>
              </a:rPr>
              <a:t> </a:t>
            </a:r>
            <a:r>
              <a:rPr sz="1500" b="1" spc="-55" dirty="0">
                <a:solidFill>
                  <a:srgbClr val="055E45"/>
                </a:solidFill>
                <a:latin typeface="Montserrat SemiBold"/>
                <a:cs typeface="Montserrat SemiBold"/>
              </a:rPr>
              <a:t>Tijdlijn</a:t>
            </a:r>
            <a:endParaRPr sz="1500" dirty="0">
              <a:latin typeface="Montserrat SemiBold"/>
              <a:cs typeface="Montserrat SemiBold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1514475" y="478613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36086" y="457199"/>
                </a:moveTo>
                <a:lnTo>
                  <a:pt x="221112" y="457199"/>
                </a:lnTo>
                <a:lnTo>
                  <a:pt x="213643" y="456832"/>
                </a:lnTo>
                <a:lnTo>
                  <a:pt x="169405" y="449529"/>
                </a:lnTo>
                <a:lnTo>
                  <a:pt x="127441" y="433735"/>
                </a:lnTo>
                <a:lnTo>
                  <a:pt x="89364" y="410058"/>
                </a:lnTo>
                <a:lnTo>
                  <a:pt x="56639" y="379408"/>
                </a:lnTo>
                <a:lnTo>
                  <a:pt x="30521" y="342962"/>
                </a:lnTo>
                <a:lnTo>
                  <a:pt x="12016" y="302122"/>
                </a:lnTo>
                <a:lnTo>
                  <a:pt x="1834" y="258456"/>
                </a:lnTo>
                <a:lnTo>
                  <a:pt x="0" y="236086"/>
                </a:lnTo>
                <a:lnTo>
                  <a:pt x="0" y="221112"/>
                </a:lnTo>
                <a:lnTo>
                  <a:pt x="5852" y="176657"/>
                </a:lnTo>
                <a:lnTo>
                  <a:pt x="20265" y="134200"/>
                </a:lnTo>
                <a:lnTo>
                  <a:pt x="42685" y="95370"/>
                </a:lnTo>
                <a:lnTo>
                  <a:pt x="72249" y="61660"/>
                </a:lnTo>
                <a:lnTo>
                  <a:pt x="107821" y="34365"/>
                </a:lnTo>
                <a:lnTo>
                  <a:pt x="148035" y="14535"/>
                </a:lnTo>
                <a:lnTo>
                  <a:pt x="191345" y="2931"/>
                </a:lnTo>
                <a:lnTo>
                  <a:pt x="221112" y="0"/>
                </a:lnTo>
                <a:lnTo>
                  <a:pt x="236086" y="0"/>
                </a:lnTo>
                <a:lnTo>
                  <a:pt x="280540" y="5852"/>
                </a:lnTo>
                <a:lnTo>
                  <a:pt x="322998" y="20265"/>
                </a:lnTo>
                <a:lnTo>
                  <a:pt x="361828" y="42684"/>
                </a:lnTo>
                <a:lnTo>
                  <a:pt x="395538" y="72249"/>
                </a:lnTo>
                <a:lnTo>
                  <a:pt x="422833" y="107821"/>
                </a:lnTo>
                <a:lnTo>
                  <a:pt x="442663" y="148034"/>
                </a:lnTo>
                <a:lnTo>
                  <a:pt x="454267" y="191344"/>
                </a:lnTo>
                <a:lnTo>
                  <a:pt x="457200" y="221112"/>
                </a:lnTo>
                <a:lnTo>
                  <a:pt x="457199" y="228599"/>
                </a:lnTo>
                <a:lnTo>
                  <a:pt x="457200" y="236086"/>
                </a:lnTo>
                <a:lnTo>
                  <a:pt x="451346" y="280539"/>
                </a:lnTo>
                <a:lnTo>
                  <a:pt x="436933" y="322997"/>
                </a:lnTo>
                <a:lnTo>
                  <a:pt x="414514" y="361827"/>
                </a:lnTo>
                <a:lnTo>
                  <a:pt x="384950" y="395538"/>
                </a:lnTo>
                <a:lnTo>
                  <a:pt x="349377" y="422832"/>
                </a:lnTo>
                <a:lnTo>
                  <a:pt x="309163" y="442663"/>
                </a:lnTo>
                <a:lnTo>
                  <a:pt x="265854" y="454267"/>
                </a:lnTo>
                <a:lnTo>
                  <a:pt x="243555" y="456832"/>
                </a:lnTo>
                <a:lnTo>
                  <a:pt x="236086" y="457199"/>
                </a:lnTo>
                <a:close/>
              </a:path>
            </a:pathLst>
          </a:custGeom>
          <a:solidFill>
            <a:srgbClr val="D0FA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618456" y="4886807"/>
            <a:ext cx="24257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-25" dirty="0">
                <a:solidFill>
                  <a:srgbClr val="047857"/>
                </a:solidFill>
                <a:latin typeface="Montserrat"/>
                <a:cs typeface="Montserrat"/>
              </a:rPr>
              <a:t>Q3</a:t>
            </a:r>
            <a:endParaRPr sz="1250">
              <a:latin typeface="Montserrat"/>
              <a:cs typeface="Montserra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20724" y="5295018"/>
            <a:ext cx="2037714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spc="-65" dirty="0">
                <a:solidFill>
                  <a:srgbClr val="4A5462"/>
                </a:solidFill>
                <a:latin typeface="Montserrat"/>
                <a:cs typeface="Montserrat"/>
              </a:rPr>
              <a:t>Communicatiestrategie</a:t>
            </a:r>
            <a:r>
              <a:rPr sz="1000" spc="5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000" spc="-60" dirty="0">
                <a:solidFill>
                  <a:srgbClr val="4A5462"/>
                </a:solidFill>
                <a:latin typeface="Montserrat"/>
                <a:cs typeface="Montserrat"/>
              </a:rPr>
              <a:t>verbeteren</a:t>
            </a:r>
            <a:endParaRPr sz="1000">
              <a:latin typeface="Montserrat"/>
              <a:cs typeface="Montserrat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4686300" y="478613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36087" y="457199"/>
                </a:moveTo>
                <a:lnTo>
                  <a:pt x="221112" y="457199"/>
                </a:lnTo>
                <a:lnTo>
                  <a:pt x="213644" y="456832"/>
                </a:lnTo>
                <a:lnTo>
                  <a:pt x="169404" y="449529"/>
                </a:lnTo>
                <a:lnTo>
                  <a:pt x="127441" y="433735"/>
                </a:lnTo>
                <a:lnTo>
                  <a:pt x="89364" y="410058"/>
                </a:lnTo>
                <a:lnTo>
                  <a:pt x="56638" y="379408"/>
                </a:lnTo>
                <a:lnTo>
                  <a:pt x="30521" y="342962"/>
                </a:lnTo>
                <a:lnTo>
                  <a:pt x="12016" y="302122"/>
                </a:lnTo>
                <a:lnTo>
                  <a:pt x="1834" y="258456"/>
                </a:lnTo>
                <a:lnTo>
                  <a:pt x="0" y="236086"/>
                </a:lnTo>
                <a:lnTo>
                  <a:pt x="0" y="221112"/>
                </a:lnTo>
                <a:lnTo>
                  <a:pt x="5852" y="176657"/>
                </a:lnTo>
                <a:lnTo>
                  <a:pt x="20265" y="134200"/>
                </a:lnTo>
                <a:lnTo>
                  <a:pt x="42684" y="95370"/>
                </a:lnTo>
                <a:lnTo>
                  <a:pt x="72249" y="61660"/>
                </a:lnTo>
                <a:lnTo>
                  <a:pt x="107821" y="34365"/>
                </a:lnTo>
                <a:lnTo>
                  <a:pt x="148034" y="14535"/>
                </a:lnTo>
                <a:lnTo>
                  <a:pt x="191345" y="2931"/>
                </a:lnTo>
                <a:lnTo>
                  <a:pt x="221112" y="0"/>
                </a:lnTo>
                <a:lnTo>
                  <a:pt x="236087" y="0"/>
                </a:lnTo>
                <a:lnTo>
                  <a:pt x="280540" y="5852"/>
                </a:lnTo>
                <a:lnTo>
                  <a:pt x="322997" y="20265"/>
                </a:lnTo>
                <a:lnTo>
                  <a:pt x="361828" y="42684"/>
                </a:lnTo>
                <a:lnTo>
                  <a:pt x="395538" y="72249"/>
                </a:lnTo>
                <a:lnTo>
                  <a:pt x="422832" y="107821"/>
                </a:lnTo>
                <a:lnTo>
                  <a:pt x="442663" y="148034"/>
                </a:lnTo>
                <a:lnTo>
                  <a:pt x="454267" y="191344"/>
                </a:lnTo>
                <a:lnTo>
                  <a:pt x="457199" y="221112"/>
                </a:lnTo>
                <a:lnTo>
                  <a:pt x="457199" y="228599"/>
                </a:lnTo>
                <a:lnTo>
                  <a:pt x="457199" y="236086"/>
                </a:lnTo>
                <a:lnTo>
                  <a:pt x="451346" y="280539"/>
                </a:lnTo>
                <a:lnTo>
                  <a:pt x="436932" y="322997"/>
                </a:lnTo>
                <a:lnTo>
                  <a:pt x="414513" y="361827"/>
                </a:lnTo>
                <a:lnTo>
                  <a:pt x="384949" y="395538"/>
                </a:lnTo>
                <a:lnTo>
                  <a:pt x="349377" y="422832"/>
                </a:lnTo>
                <a:lnTo>
                  <a:pt x="309163" y="442663"/>
                </a:lnTo>
                <a:lnTo>
                  <a:pt x="265853" y="454267"/>
                </a:lnTo>
                <a:lnTo>
                  <a:pt x="243555" y="456832"/>
                </a:lnTo>
                <a:lnTo>
                  <a:pt x="236087" y="457199"/>
                </a:lnTo>
                <a:close/>
              </a:path>
            </a:pathLst>
          </a:custGeom>
          <a:solidFill>
            <a:srgbClr val="D0FA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4785518" y="4886807"/>
            <a:ext cx="259079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-25" dirty="0">
                <a:solidFill>
                  <a:srgbClr val="047857"/>
                </a:solidFill>
                <a:latin typeface="Montserrat"/>
                <a:cs typeface="Montserrat"/>
              </a:rPr>
              <a:t>Q4</a:t>
            </a:r>
            <a:endParaRPr sz="1250">
              <a:latin typeface="Montserrat"/>
              <a:cs typeface="Montserra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225776" y="5295018"/>
            <a:ext cx="1378585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spc="-80" dirty="0">
                <a:solidFill>
                  <a:srgbClr val="4A5462"/>
                </a:solidFill>
                <a:latin typeface="Montserrat"/>
                <a:cs typeface="Montserrat"/>
              </a:rPr>
              <a:t>Werkgroepen</a:t>
            </a:r>
            <a:r>
              <a:rPr sz="1000" spc="4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000" spc="-55" dirty="0">
                <a:solidFill>
                  <a:srgbClr val="4A5462"/>
                </a:solidFill>
                <a:latin typeface="Montserrat"/>
                <a:cs typeface="Montserrat"/>
              </a:rPr>
              <a:t>formeren</a:t>
            </a:r>
            <a:endParaRPr sz="1000">
              <a:latin typeface="Montserrat"/>
              <a:cs typeface="Montserrat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658099" y="478613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36087" y="457199"/>
                </a:moveTo>
                <a:lnTo>
                  <a:pt x="221113" y="457199"/>
                </a:lnTo>
                <a:lnTo>
                  <a:pt x="213644" y="456832"/>
                </a:lnTo>
                <a:lnTo>
                  <a:pt x="169404" y="449529"/>
                </a:lnTo>
                <a:lnTo>
                  <a:pt x="127441" y="433735"/>
                </a:lnTo>
                <a:lnTo>
                  <a:pt x="89364" y="410058"/>
                </a:lnTo>
                <a:lnTo>
                  <a:pt x="56638" y="379408"/>
                </a:lnTo>
                <a:lnTo>
                  <a:pt x="30523" y="342962"/>
                </a:lnTo>
                <a:lnTo>
                  <a:pt x="12017" y="302122"/>
                </a:lnTo>
                <a:lnTo>
                  <a:pt x="1834" y="258456"/>
                </a:lnTo>
                <a:lnTo>
                  <a:pt x="0" y="236086"/>
                </a:lnTo>
                <a:lnTo>
                  <a:pt x="0" y="221112"/>
                </a:lnTo>
                <a:lnTo>
                  <a:pt x="5853" y="176657"/>
                </a:lnTo>
                <a:lnTo>
                  <a:pt x="20266" y="134200"/>
                </a:lnTo>
                <a:lnTo>
                  <a:pt x="42685" y="95370"/>
                </a:lnTo>
                <a:lnTo>
                  <a:pt x="72249" y="61660"/>
                </a:lnTo>
                <a:lnTo>
                  <a:pt x="107821" y="34365"/>
                </a:lnTo>
                <a:lnTo>
                  <a:pt x="148034" y="14535"/>
                </a:lnTo>
                <a:lnTo>
                  <a:pt x="191345" y="2931"/>
                </a:lnTo>
                <a:lnTo>
                  <a:pt x="221113" y="0"/>
                </a:lnTo>
                <a:lnTo>
                  <a:pt x="236087" y="0"/>
                </a:lnTo>
                <a:lnTo>
                  <a:pt x="280540" y="5852"/>
                </a:lnTo>
                <a:lnTo>
                  <a:pt x="322997" y="20265"/>
                </a:lnTo>
                <a:lnTo>
                  <a:pt x="361828" y="42684"/>
                </a:lnTo>
                <a:lnTo>
                  <a:pt x="395538" y="72249"/>
                </a:lnTo>
                <a:lnTo>
                  <a:pt x="422833" y="107821"/>
                </a:lnTo>
                <a:lnTo>
                  <a:pt x="442663" y="148034"/>
                </a:lnTo>
                <a:lnTo>
                  <a:pt x="454267" y="191344"/>
                </a:lnTo>
                <a:lnTo>
                  <a:pt x="457199" y="228599"/>
                </a:lnTo>
                <a:lnTo>
                  <a:pt x="457199" y="236086"/>
                </a:lnTo>
                <a:lnTo>
                  <a:pt x="451345" y="280539"/>
                </a:lnTo>
                <a:lnTo>
                  <a:pt x="436933" y="322997"/>
                </a:lnTo>
                <a:lnTo>
                  <a:pt x="414513" y="361827"/>
                </a:lnTo>
                <a:lnTo>
                  <a:pt x="384950" y="395538"/>
                </a:lnTo>
                <a:lnTo>
                  <a:pt x="349378" y="422832"/>
                </a:lnTo>
                <a:lnTo>
                  <a:pt x="309163" y="442663"/>
                </a:lnTo>
                <a:lnTo>
                  <a:pt x="265854" y="454267"/>
                </a:lnTo>
                <a:lnTo>
                  <a:pt x="236087" y="457199"/>
                </a:lnTo>
                <a:close/>
              </a:path>
            </a:pathLst>
          </a:custGeom>
          <a:solidFill>
            <a:srgbClr val="D0FA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7778898" y="4886807"/>
            <a:ext cx="212725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-25" dirty="0">
                <a:solidFill>
                  <a:srgbClr val="047857"/>
                </a:solidFill>
                <a:latin typeface="Montserrat"/>
                <a:cs typeface="Montserrat"/>
              </a:rPr>
              <a:t>Q1</a:t>
            </a:r>
            <a:endParaRPr sz="1250">
              <a:latin typeface="Montserrat"/>
              <a:cs typeface="Montserrat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071518" y="5295018"/>
            <a:ext cx="1627505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spc="-70" dirty="0">
                <a:solidFill>
                  <a:srgbClr val="4A5462"/>
                </a:solidFill>
                <a:latin typeface="Montserrat"/>
                <a:cs typeface="Montserrat"/>
              </a:rPr>
              <a:t>Jongerencampagne</a:t>
            </a:r>
            <a:r>
              <a:rPr sz="1000" spc="3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000" spc="-45" dirty="0">
                <a:solidFill>
                  <a:srgbClr val="4A5462"/>
                </a:solidFill>
                <a:latin typeface="Montserrat"/>
                <a:cs typeface="Montserrat"/>
              </a:rPr>
              <a:t>starten</a:t>
            </a:r>
            <a:endParaRPr sz="1000">
              <a:latin typeface="Montserrat"/>
              <a:cs typeface="Montserrat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10591800" y="478613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36085" y="457199"/>
                </a:moveTo>
                <a:lnTo>
                  <a:pt x="221112" y="457199"/>
                </a:lnTo>
                <a:lnTo>
                  <a:pt x="213642" y="456832"/>
                </a:lnTo>
                <a:lnTo>
                  <a:pt x="169402" y="449529"/>
                </a:lnTo>
                <a:lnTo>
                  <a:pt x="127439" y="433735"/>
                </a:lnTo>
                <a:lnTo>
                  <a:pt x="89364" y="410058"/>
                </a:lnTo>
                <a:lnTo>
                  <a:pt x="56637" y="379408"/>
                </a:lnTo>
                <a:lnTo>
                  <a:pt x="30520" y="342962"/>
                </a:lnTo>
                <a:lnTo>
                  <a:pt x="12015" y="302122"/>
                </a:lnTo>
                <a:lnTo>
                  <a:pt x="1833" y="258456"/>
                </a:lnTo>
                <a:lnTo>
                  <a:pt x="0" y="236086"/>
                </a:lnTo>
                <a:lnTo>
                  <a:pt x="0" y="221112"/>
                </a:lnTo>
                <a:lnTo>
                  <a:pt x="5851" y="176657"/>
                </a:lnTo>
                <a:lnTo>
                  <a:pt x="20265" y="134200"/>
                </a:lnTo>
                <a:lnTo>
                  <a:pt x="42683" y="95370"/>
                </a:lnTo>
                <a:lnTo>
                  <a:pt x="72247" y="61660"/>
                </a:lnTo>
                <a:lnTo>
                  <a:pt x="107820" y="34365"/>
                </a:lnTo>
                <a:lnTo>
                  <a:pt x="148034" y="14535"/>
                </a:lnTo>
                <a:lnTo>
                  <a:pt x="191344" y="2931"/>
                </a:lnTo>
                <a:lnTo>
                  <a:pt x="221112" y="0"/>
                </a:lnTo>
                <a:lnTo>
                  <a:pt x="236085" y="0"/>
                </a:lnTo>
                <a:lnTo>
                  <a:pt x="280538" y="5852"/>
                </a:lnTo>
                <a:lnTo>
                  <a:pt x="322996" y="20265"/>
                </a:lnTo>
                <a:lnTo>
                  <a:pt x="361826" y="42684"/>
                </a:lnTo>
                <a:lnTo>
                  <a:pt x="395536" y="72249"/>
                </a:lnTo>
                <a:lnTo>
                  <a:pt x="422831" y="107821"/>
                </a:lnTo>
                <a:lnTo>
                  <a:pt x="442662" y="148034"/>
                </a:lnTo>
                <a:lnTo>
                  <a:pt x="454267" y="191344"/>
                </a:lnTo>
                <a:lnTo>
                  <a:pt x="457199" y="221112"/>
                </a:lnTo>
                <a:lnTo>
                  <a:pt x="457198" y="228599"/>
                </a:lnTo>
                <a:lnTo>
                  <a:pt x="457199" y="236086"/>
                </a:lnTo>
                <a:lnTo>
                  <a:pt x="451345" y="280539"/>
                </a:lnTo>
                <a:lnTo>
                  <a:pt x="436931" y="322997"/>
                </a:lnTo>
                <a:lnTo>
                  <a:pt x="414513" y="361827"/>
                </a:lnTo>
                <a:lnTo>
                  <a:pt x="384948" y="395538"/>
                </a:lnTo>
                <a:lnTo>
                  <a:pt x="349376" y="422832"/>
                </a:lnTo>
                <a:lnTo>
                  <a:pt x="309162" y="442663"/>
                </a:lnTo>
                <a:lnTo>
                  <a:pt x="265852" y="454267"/>
                </a:lnTo>
                <a:lnTo>
                  <a:pt x="243554" y="456832"/>
                </a:lnTo>
                <a:lnTo>
                  <a:pt x="236085" y="457199"/>
                </a:lnTo>
                <a:close/>
              </a:path>
            </a:pathLst>
          </a:custGeom>
          <a:solidFill>
            <a:srgbClr val="D0FA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10697119" y="4886807"/>
            <a:ext cx="24257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-25" dirty="0">
                <a:solidFill>
                  <a:srgbClr val="047857"/>
                </a:solidFill>
                <a:latin typeface="Montserrat"/>
                <a:cs typeface="Montserrat"/>
              </a:rPr>
              <a:t>Q2</a:t>
            </a:r>
            <a:endParaRPr sz="1250">
              <a:latin typeface="Montserrat"/>
              <a:cs typeface="Montserrat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0165952" y="5295018"/>
            <a:ext cx="1305560" cy="1771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spc="-55" dirty="0">
                <a:solidFill>
                  <a:srgbClr val="4A5462"/>
                </a:solidFill>
                <a:latin typeface="Montserrat"/>
                <a:cs typeface="Montserrat"/>
              </a:rPr>
              <a:t>Evaluatie</a:t>
            </a:r>
            <a:r>
              <a:rPr sz="1000" spc="-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000" spc="-7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00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000" spc="-55" dirty="0">
                <a:solidFill>
                  <a:srgbClr val="4A5462"/>
                </a:solidFill>
                <a:latin typeface="Montserrat"/>
                <a:cs typeface="Montserrat"/>
              </a:rPr>
              <a:t>bijsturing</a:t>
            </a:r>
            <a:endParaRPr sz="1000">
              <a:latin typeface="Montserrat"/>
              <a:cs typeface="Montserra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52127" y="5754944"/>
            <a:ext cx="10687685" cy="701040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5"/>
              </a:spcBef>
            </a:pPr>
            <a:r>
              <a:rPr sz="1700" b="1" spc="-155" dirty="0">
                <a:solidFill>
                  <a:srgbClr val="FFFFFF"/>
                </a:solidFill>
                <a:latin typeface="Montserrat SemiBold"/>
                <a:cs typeface="Montserrat SemiBold"/>
              </a:rPr>
              <a:t>Samen</a:t>
            </a:r>
            <a:r>
              <a:rPr sz="1700" b="1" spc="-40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60" dirty="0">
                <a:solidFill>
                  <a:srgbClr val="FFFFFF"/>
                </a:solidFill>
                <a:latin typeface="Montserrat SemiBold"/>
                <a:cs typeface="Montserrat SemiBold"/>
              </a:rPr>
              <a:t>bouwen</a:t>
            </a:r>
            <a:r>
              <a:rPr sz="1700" b="1" spc="-3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35" dirty="0">
                <a:solidFill>
                  <a:srgbClr val="FFFFFF"/>
                </a:solidFill>
                <a:latin typeface="Montserrat SemiBold"/>
                <a:cs typeface="Montserrat SemiBold"/>
              </a:rPr>
              <a:t>aan</a:t>
            </a:r>
            <a:r>
              <a:rPr sz="1700" b="1" spc="-3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45" dirty="0">
                <a:solidFill>
                  <a:srgbClr val="FFFFFF"/>
                </a:solidFill>
                <a:latin typeface="Montserrat SemiBold"/>
                <a:cs typeface="Montserrat SemiBold"/>
              </a:rPr>
              <a:t>de</a:t>
            </a:r>
            <a:r>
              <a:rPr sz="1700" b="1" spc="-3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40" dirty="0">
                <a:solidFill>
                  <a:srgbClr val="FFFFFF"/>
                </a:solidFill>
                <a:latin typeface="Montserrat SemiBold"/>
                <a:cs typeface="Montserrat SemiBold"/>
              </a:rPr>
              <a:t>toekomst</a:t>
            </a:r>
            <a:r>
              <a:rPr sz="1700" b="1" spc="-3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45" dirty="0">
                <a:solidFill>
                  <a:srgbClr val="FFFFFF"/>
                </a:solidFill>
                <a:latin typeface="Montserrat SemiBold"/>
                <a:cs typeface="Montserrat SemiBold"/>
              </a:rPr>
              <a:t>van</a:t>
            </a:r>
            <a:r>
              <a:rPr sz="1700" b="1" spc="-40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700" b="1" spc="-20" dirty="0">
                <a:solidFill>
                  <a:srgbClr val="FFFFFF"/>
                </a:solidFill>
                <a:latin typeface="Montserrat SemiBold"/>
                <a:cs typeface="Montserrat SemiBold"/>
              </a:rPr>
              <a:t>Muiderberg</a:t>
            </a:r>
            <a:endParaRPr sz="1700" dirty="0">
              <a:latin typeface="Montserrat SemiBold"/>
              <a:cs typeface="Montserrat SemiBold"/>
            </a:endParaRPr>
          </a:p>
          <a:p>
            <a:pPr algn="ctr">
              <a:lnSpc>
                <a:spcPct val="100000"/>
              </a:lnSpc>
              <a:spcBef>
                <a:spcPts val="760"/>
              </a:spcBef>
            </a:pPr>
            <a:r>
              <a:rPr sz="1300" spc="-80" dirty="0">
                <a:solidFill>
                  <a:srgbClr val="FFFFFF"/>
                </a:solidFill>
                <a:latin typeface="Montserrat"/>
                <a:cs typeface="Montserrat"/>
              </a:rPr>
              <a:t>Met</a:t>
            </a:r>
            <a:r>
              <a:rPr sz="130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FFFFFF"/>
                </a:solidFill>
                <a:latin typeface="Montserrat"/>
                <a:cs typeface="Montserrat"/>
              </a:rPr>
              <a:t>160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FFFFFF"/>
                </a:solidFill>
                <a:latin typeface="Montserrat"/>
                <a:cs typeface="Montserrat"/>
              </a:rPr>
              <a:t>respondenten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en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FFFFFF"/>
                </a:solidFill>
                <a:latin typeface="Montserrat"/>
                <a:cs typeface="Montserrat"/>
              </a:rPr>
              <a:t>56.9%</a:t>
            </a:r>
            <a:r>
              <a:rPr sz="130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FFFFFF"/>
                </a:solidFill>
                <a:latin typeface="Montserrat"/>
                <a:cs typeface="Montserrat"/>
              </a:rPr>
              <a:t>leden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hebben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95" dirty="0">
                <a:solidFill>
                  <a:srgbClr val="FFFFFF"/>
                </a:solidFill>
                <a:latin typeface="Montserrat"/>
                <a:cs typeface="Montserrat"/>
              </a:rPr>
              <a:t>we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FFFFFF"/>
                </a:solidFill>
                <a:latin typeface="Montserrat"/>
                <a:cs typeface="Montserrat"/>
              </a:rPr>
              <a:t>een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sterke</a:t>
            </a:r>
            <a:r>
              <a:rPr sz="130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50" dirty="0">
                <a:solidFill>
                  <a:srgbClr val="FFFFFF"/>
                </a:solidFill>
                <a:latin typeface="Montserrat"/>
                <a:cs typeface="Montserrat"/>
              </a:rPr>
              <a:t>basis.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FFFFFF"/>
                </a:solidFill>
                <a:latin typeface="Montserrat"/>
                <a:cs typeface="Montserrat"/>
              </a:rPr>
              <a:t>Help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FFFFFF"/>
                </a:solidFill>
                <a:latin typeface="Montserrat"/>
                <a:cs typeface="Montserrat"/>
              </a:rPr>
              <a:t>ons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de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FFFFFF"/>
                </a:solidFill>
                <a:latin typeface="Montserrat"/>
                <a:cs typeface="Montserrat"/>
              </a:rPr>
              <a:t>communicatie</a:t>
            </a:r>
            <a:r>
              <a:rPr sz="130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FFFFFF"/>
                </a:solidFill>
                <a:latin typeface="Montserrat"/>
                <a:cs typeface="Montserrat"/>
              </a:rPr>
              <a:t>te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FFFFFF"/>
                </a:solidFill>
                <a:latin typeface="Montserrat"/>
                <a:cs typeface="Montserrat"/>
              </a:rPr>
              <a:t>verbeteren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en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FFFFFF"/>
                </a:solidFill>
                <a:latin typeface="Montserrat"/>
                <a:cs typeface="Montserrat"/>
              </a:rPr>
              <a:t>betrokkenheid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FFFFFF"/>
                </a:solidFill>
                <a:latin typeface="Montserrat"/>
                <a:cs typeface="Montserrat"/>
              </a:rPr>
              <a:t>te</a:t>
            </a:r>
            <a:r>
              <a:rPr sz="1300" spc="-10" dirty="0">
                <a:solidFill>
                  <a:srgbClr val="FFFFFF"/>
                </a:solidFill>
                <a:latin typeface="Montserrat"/>
                <a:cs typeface="Montserrat"/>
              </a:rPr>
              <a:t> vergroten!</a:t>
            </a:r>
            <a:endParaRPr sz="1300" dirty="0">
              <a:latin typeface="Montserrat"/>
              <a:cs typeface="Montserrat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0" y="6784367"/>
            <a:ext cx="12192000" cy="76200"/>
            <a:chOff x="0" y="8248649"/>
            <a:chExt cx="12192000" cy="76200"/>
          </a:xfrm>
        </p:grpSpPr>
        <p:sp>
          <p:nvSpPr>
            <p:cNvPr id="57" name="object 57"/>
            <p:cNvSpPr/>
            <p:nvPr/>
          </p:nvSpPr>
          <p:spPr>
            <a:xfrm>
              <a:off x="0" y="8248649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067174" y="8248649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11">
            <a:extLst>
              <a:ext uri="{FF2B5EF4-FFF2-40B4-BE49-F238E27FC236}">
                <a16:creationId xmlns:a16="http://schemas.microsoft.com/office/drawing/2014/main" id="{2B044E14-E581-48CE-0F62-7A79C911DEA7}"/>
              </a:ext>
            </a:extLst>
          </p:cNvPr>
          <p:cNvSpPr txBox="1"/>
          <p:nvPr/>
        </p:nvSpPr>
        <p:spPr>
          <a:xfrm>
            <a:off x="366804" y="891885"/>
            <a:ext cx="8171180" cy="21672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70"/>
              </a:spcBef>
            </a:pPr>
            <a:r>
              <a:rPr sz="1300" spc="-75" dirty="0" err="1">
                <a:solidFill>
                  <a:srgbClr val="374050"/>
                </a:solidFill>
                <a:latin typeface="Montserrat"/>
                <a:cs typeface="Montserrat"/>
              </a:rPr>
              <a:t>Gebaseerd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op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enquêteresultaten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5" dirty="0">
                <a:solidFill>
                  <a:srgbClr val="374050"/>
                </a:solidFill>
                <a:latin typeface="Montserrat"/>
                <a:cs typeface="Montserrat"/>
              </a:rPr>
              <a:t>(160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respondenten)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5" dirty="0">
                <a:solidFill>
                  <a:srgbClr val="374050"/>
                </a:solidFill>
                <a:latin typeface="Montserrat"/>
                <a:cs typeface="Montserrat"/>
              </a:rPr>
              <a:t>stellen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95" dirty="0">
                <a:solidFill>
                  <a:srgbClr val="374050"/>
                </a:solidFill>
                <a:latin typeface="Montserrat"/>
                <a:cs typeface="Montserrat"/>
              </a:rPr>
              <a:t>we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volgende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concrete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actiepunten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voor:</a:t>
            </a:r>
            <a:endParaRPr sz="1300" dirty="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A61E5-24FE-5EFB-1C3E-703525D17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E4DBA-F6E5-D6AA-4E9B-A9761401F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1176" y="317427"/>
            <a:ext cx="7963617" cy="739602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r>
              <a:rPr lang="nl-NL" dirty="0"/>
              <a:t>Acties : 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1EB825A-08D3-2C62-8197-B0D820F1A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1176" y="1587133"/>
            <a:ext cx="7414724" cy="4812187"/>
          </a:xfrm>
        </p:spPr>
        <p:txBody>
          <a:bodyPr rtlCol="0">
            <a:normAutofit/>
          </a:bodyPr>
          <a:lstStyle>
            <a:defPPr>
              <a:defRPr lang="nl-NL"/>
            </a:defPPr>
          </a:lstStyle>
          <a:p>
            <a:r>
              <a:rPr lang="nl-NL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Website wordt vernieuwd (Nina </a:t>
            </a:r>
            <a:r>
              <a:rPr lang="nl-NL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Termeer</a:t>
            </a: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Nieuwsbrieven met projectupdates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Eventladder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</a:t>
            </a: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media (ook voor jongeren)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Werving van nieuwe leden en vrijwilligers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Organiseren van events: Jongeren project / Familiedag ++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Samenwerking met Versa Welzijn</a:t>
            </a:r>
          </a:p>
          <a:p>
            <a:r>
              <a:rPr lang="nl-NL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Discussiegroepen:</a:t>
            </a:r>
            <a:endParaRPr lang="nl-NL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Jongeren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Verkeer / veiligheid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D50D91BD-B32A-12DD-C2D9-FB27ED4B87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7451" y="457093"/>
            <a:ext cx="1067342" cy="246221"/>
          </a:xfrm>
        </p:spPr>
        <p:txBody>
          <a:bodyPr rtlCol="0"/>
          <a:lstStyle>
            <a:defPPr>
              <a:defRPr lang="nl-NL"/>
            </a:defPPr>
          </a:lstStyle>
          <a:p>
            <a:pPr rtl="0"/>
            <a:fld id="{48F63A3B-78C7-47BE-AE5E-E10140E04643}" type="slidenum">
              <a:rPr lang="nl-NL" smtClean="0"/>
              <a:pPr rtl="0"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86899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76200"/>
            <a:chOff x="0" y="0"/>
            <a:chExt cx="12192000" cy="762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24824" y="0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35" dirty="0" err="1"/>
              <a:t>Demografische</a:t>
            </a:r>
            <a:r>
              <a:rPr spc="-65" dirty="0"/>
              <a:t> </a:t>
            </a:r>
            <a:r>
              <a:rPr lang="nl-NL" spc="-195" dirty="0"/>
              <a:t>s</a:t>
            </a:r>
            <a:r>
              <a:rPr spc="-195" dirty="0" err="1"/>
              <a:t>amenstelling</a:t>
            </a:r>
            <a:endParaRPr spc="-195" dirty="0"/>
          </a:p>
        </p:txBody>
      </p:sp>
      <p:sp>
        <p:nvSpPr>
          <p:cNvPr id="6" name="object 6"/>
          <p:cNvSpPr/>
          <p:nvPr/>
        </p:nvSpPr>
        <p:spPr>
          <a:xfrm>
            <a:off x="380999" y="990599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761999" y="38099"/>
                </a:moveTo>
                <a:lnTo>
                  <a:pt x="0" y="38099"/>
                </a:lnTo>
                <a:lnTo>
                  <a:pt x="0" y="0"/>
                </a:lnTo>
                <a:lnTo>
                  <a:pt x="761999" y="0"/>
                </a:lnTo>
                <a:lnTo>
                  <a:pt x="761999" y="38099"/>
                </a:lnTo>
                <a:close/>
              </a:path>
            </a:pathLst>
          </a:custGeom>
          <a:solidFill>
            <a:srgbClr val="166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82699" y="850211"/>
            <a:ext cx="273939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b="0" spc="-120" dirty="0">
                <a:solidFill>
                  <a:srgbClr val="047857"/>
                </a:solidFill>
                <a:latin typeface="Montserrat Medium"/>
                <a:cs typeface="Montserrat Medium"/>
              </a:rPr>
              <a:t>Wie</a:t>
            </a:r>
            <a:r>
              <a:rPr sz="1650" b="0" spc="-2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4" dirty="0">
                <a:solidFill>
                  <a:srgbClr val="047857"/>
                </a:solidFill>
                <a:latin typeface="Montserrat Medium"/>
                <a:cs typeface="Montserrat Medium"/>
              </a:rPr>
              <a:t>hebben</a:t>
            </a:r>
            <a:r>
              <a:rPr sz="1650" b="0" spc="-1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80" dirty="0">
                <a:solidFill>
                  <a:srgbClr val="047857"/>
                </a:solidFill>
                <a:latin typeface="Montserrat Medium"/>
                <a:cs typeface="Montserrat Medium"/>
              </a:rPr>
              <a:t>er</a:t>
            </a:r>
            <a:r>
              <a:rPr sz="1650" b="0" spc="-1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95" dirty="0">
                <a:solidFill>
                  <a:srgbClr val="047857"/>
                </a:solidFill>
                <a:latin typeface="Montserrat Medium"/>
                <a:cs typeface="Montserrat Medium"/>
              </a:rPr>
              <a:t>gereageerd?</a:t>
            </a:r>
            <a:endParaRPr sz="1650">
              <a:latin typeface="Montserrat Medium"/>
              <a:cs typeface="Montserrat Medium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8299" y="1142206"/>
            <a:ext cx="179133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10" dirty="0">
                <a:solidFill>
                  <a:srgbClr val="1D40AF"/>
                </a:solidFill>
                <a:latin typeface="Montserrat SemiBold"/>
                <a:cs typeface="Montserrat SemiBold"/>
              </a:rPr>
              <a:t>Leeftijdsverdeling</a:t>
            </a:r>
            <a:endParaRPr sz="1700">
              <a:latin typeface="Montserrat SemiBold"/>
              <a:cs typeface="Montserrat SemiBo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8299" y="3961606"/>
            <a:ext cx="418465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85" dirty="0">
                <a:solidFill>
                  <a:srgbClr val="4A5462"/>
                </a:solidFill>
                <a:latin typeface="Century Gothic"/>
                <a:cs typeface="Century Gothic"/>
              </a:rPr>
              <a:t>Meerderheid</a:t>
            </a:r>
            <a:r>
              <a:rPr sz="1200" i="1" spc="-2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125" dirty="0">
                <a:solidFill>
                  <a:srgbClr val="4A5462"/>
                </a:solidFill>
                <a:latin typeface="Century Gothic"/>
                <a:cs typeface="Century Gothic"/>
              </a:rPr>
              <a:t>van</a:t>
            </a:r>
            <a:r>
              <a:rPr sz="1200" i="1" spc="-2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145" dirty="0">
                <a:solidFill>
                  <a:srgbClr val="4A5462"/>
                </a:solidFill>
                <a:latin typeface="Century Gothic"/>
                <a:cs typeface="Century Gothic"/>
              </a:rPr>
              <a:t>de</a:t>
            </a:r>
            <a:r>
              <a:rPr sz="1200" i="1" spc="-2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75" dirty="0">
                <a:solidFill>
                  <a:srgbClr val="4A5462"/>
                </a:solidFill>
                <a:latin typeface="Century Gothic"/>
                <a:cs typeface="Century Gothic"/>
              </a:rPr>
              <a:t>respondenten</a:t>
            </a:r>
            <a:r>
              <a:rPr sz="1200" i="1" spc="-2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dirty="0">
                <a:solidFill>
                  <a:srgbClr val="4A5462"/>
                </a:solidFill>
                <a:latin typeface="Century Gothic"/>
                <a:cs typeface="Century Gothic"/>
              </a:rPr>
              <a:t>is</a:t>
            </a:r>
            <a:r>
              <a:rPr sz="1200" i="1" spc="-2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80" dirty="0">
                <a:solidFill>
                  <a:srgbClr val="4A5462"/>
                </a:solidFill>
                <a:latin typeface="Century Gothic"/>
                <a:cs typeface="Century Gothic"/>
              </a:rPr>
              <a:t>ouder</a:t>
            </a:r>
            <a:r>
              <a:rPr sz="1200" i="1" spc="-2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114" dirty="0">
                <a:solidFill>
                  <a:srgbClr val="4A5462"/>
                </a:solidFill>
                <a:latin typeface="Century Gothic"/>
                <a:cs typeface="Century Gothic"/>
              </a:rPr>
              <a:t>dan</a:t>
            </a:r>
            <a:r>
              <a:rPr sz="1200" i="1" spc="-2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35" dirty="0">
                <a:solidFill>
                  <a:srgbClr val="4A5462"/>
                </a:solidFill>
                <a:latin typeface="Century Gothic"/>
                <a:cs typeface="Century Gothic"/>
              </a:rPr>
              <a:t>50</a:t>
            </a:r>
            <a:r>
              <a:rPr sz="1200" i="1" spc="-2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75" dirty="0">
                <a:solidFill>
                  <a:srgbClr val="4A5462"/>
                </a:solidFill>
                <a:latin typeface="Century Gothic"/>
                <a:cs typeface="Century Gothic"/>
              </a:rPr>
              <a:t>jaar</a:t>
            </a:r>
            <a:r>
              <a:rPr sz="1200" i="1" spc="-2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45" dirty="0">
                <a:solidFill>
                  <a:srgbClr val="4A5462"/>
                </a:solidFill>
                <a:latin typeface="Century Gothic"/>
                <a:cs typeface="Century Gothic"/>
              </a:rPr>
              <a:t>(79.2%)</a:t>
            </a:r>
            <a:endParaRPr sz="1200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35699" y="312629"/>
            <a:ext cx="134302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30" dirty="0">
                <a:solidFill>
                  <a:srgbClr val="1D40AF"/>
                </a:solidFill>
                <a:latin typeface="Montserrat SemiBold"/>
                <a:cs typeface="Montserrat SemiBold"/>
              </a:rPr>
              <a:t>Woonsituatie</a:t>
            </a:r>
            <a:endParaRPr sz="1700">
              <a:latin typeface="Montserrat SemiBold"/>
              <a:cs typeface="Montserrat Semi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248399" y="723106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457199" y="914399"/>
                </a:moveTo>
                <a:lnTo>
                  <a:pt x="412387" y="912198"/>
                </a:lnTo>
                <a:lnTo>
                  <a:pt x="368004" y="905614"/>
                </a:lnTo>
                <a:lnTo>
                  <a:pt x="324481" y="894713"/>
                </a:lnTo>
                <a:lnTo>
                  <a:pt x="282236" y="879597"/>
                </a:lnTo>
                <a:lnTo>
                  <a:pt x="241677" y="860414"/>
                </a:lnTo>
                <a:lnTo>
                  <a:pt x="203192" y="837347"/>
                </a:lnTo>
                <a:lnTo>
                  <a:pt x="167155" y="810619"/>
                </a:lnTo>
                <a:lnTo>
                  <a:pt x="133910" y="780488"/>
                </a:lnTo>
                <a:lnTo>
                  <a:pt x="103779" y="747244"/>
                </a:lnTo>
                <a:lnTo>
                  <a:pt x="77051" y="711206"/>
                </a:lnTo>
                <a:lnTo>
                  <a:pt x="53985" y="672722"/>
                </a:lnTo>
                <a:lnTo>
                  <a:pt x="34801" y="632162"/>
                </a:lnTo>
                <a:lnTo>
                  <a:pt x="19686" y="589917"/>
                </a:lnTo>
                <a:lnTo>
                  <a:pt x="8784" y="546394"/>
                </a:lnTo>
                <a:lnTo>
                  <a:pt x="2201" y="502013"/>
                </a:lnTo>
                <a:lnTo>
                  <a:pt x="0" y="457199"/>
                </a:lnTo>
                <a:lnTo>
                  <a:pt x="137" y="445976"/>
                </a:lnTo>
                <a:lnTo>
                  <a:pt x="3438" y="401230"/>
                </a:lnTo>
                <a:lnTo>
                  <a:pt x="11108" y="357023"/>
                </a:lnTo>
                <a:lnTo>
                  <a:pt x="23076" y="313781"/>
                </a:lnTo>
                <a:lnTo>
                  <a:pt x="39223" y="271920"/>
                </a:lnTo>
                <a:lnTo>
                  <a:pt x="59397" y="231843"/>
                </a:lnTo>
                <a:lnTo>
                  <a:pt x="83401" y="193937"/>
                </a:lnTo>
                <a:lnTo>
                  <a:pt x="111006" y="158566"/>
                </a:lnTo>
                <a:lnTo>
                  <a:pt x="141944" y="126071"/>
                </a:lnTo>
                <a:lnTo>
                  <a:pt x="175918" y="96765"/>
                </a:lnTo>
                <a:lnTo>
                  <a:pt x="212601" y="70930"/>
                </a:lnTo>
                <a:lnTo>
                  <a:pt x="251640" y="48816"/>
                </a:lnTo>
                <a:lnTo>
                  <a:pt x="292658" y="30634"/>
                </a:lnTo>
                <a:lnTo>
                  <a:pt x="335262" y="16560"/>
                </a:lnTo>
                <a:lnTo>
                  <a:pt x="379039" y="6730"/>
                </a:lnTo>
                <a:lnTo>
                  <a:pt x="423570" y="1238"/>
                </a:lnTo>
                <a:lnTo>
                  <a:pt x="457199" y="0"/>
                </a:lnTo>
                <a:lnTo>
                  <a:pt x="468423" y="137"/>
                </a:lnTo>
                <a:lnTo>
                  <a:pt x="513169" y="3438"/>
                </a:lnTo>
                <a:lnTo>
                  <a:pt x="557375" y="11109"/>
                </a:lnTo>
                <a:lnTo>
                  <a:pt x="600617" y="23076"/>
                </a:lnTo>
                <a:lnTo>
                  <a:pt x="642478" y="39224"/>
                </a:lnTo>
                <a:lnTo>
                  <a:pt x="682555" y="59397"/>
                </a:lnTo>
                <a:lnTo>
                  <a:pt x="720461" y="83401"/>
                </a:lnTo>
                <a:lnTo>
                  <a:pt x="755832" y="111006"/>
                </a:lnTo>
                <a:lnTo>
                  <a:pt x="788327" y="141944"/>
                </a:lnTo>
                <a:lnTo>
                  <a:pt x="817633" y="175918"/>
                </a:lnTo>
                <a:lnTo>
                  <a:pt x="843467" y="212601"/>
                </a:lnTo>
                <a:lnTo>
                  <a:pt x="865583" y="251640"/>
                </a:lnTo>
                <a:lnTo>
                  <a:pt x="883764" y="292658"/>
                </a:lnTo>
                <a:lnTo>
                  <a:pt x="897838" y="335262"/>
                </a:lnTo>
                <a:lnTo>
                  <a:pt x="907669" y="379039"/>
                </a:lnTo>
                <a:lnTo>
                  <a:pt x="913162" y="423569"/>
                </a:lnTo>
                <a:lnTo>
                  <a:pt x="914399" y="457199"/>
                </a:lnTo>
                <a:lnTo>
                  <a:pt x="914262" y="468423"/>
                </a:lnTo>
                <a:lnTo>
                  <a:pt x="910961" y="513169"/>
                </a:lnTo>
                <a:lnTo>
                  <a:pt x="903289" y="557376"/>
                </a:lnTo>
                <a:lnTo>
                  <a:pt x="891322" y="600618"/>
                </a:lnTo>
                <a:lnTo>
                  <a:pt x="875174" y="642479"/>
                </a:lnTo>
                <a:lnTo>
                  <a:pt x="855001" y="682556"/>
                </a:lnTo>
                <a:lnTo>
                  <a:pt x="830996" y="720462"/>
                </a:lnTo>
                <a:lnTo>
                  <a:pt x="803393" y="755833"/>
                </a:lnTo>
                <a:lnTo>
                  <a:pt x="772454" y="788327"/>
                </a:lnTo>
                <a:lnTo>
                  <a:pt x="738480" y="817633"/>
                </a:lnTo>
                <a:lnTo>
                  <a:pt x="701797" y="843468"/>
                </a:lnTo>
                <a:lnTo>
                  <a:pt x="662758" y="865583"/>
                </a:lnTo>
                <a:lnTo>
                  <a:pt x="621740" y="883765"/>
                </a:lnTo>
                <a:lnTo>
                  <a:pt x="579137" y="897839"/>
                </a:lnTo>
                <a:lnTo>
                  <a:pt x="535359" y="907669"/>
                </a:lnTo>
                <a:lnTo>
                  <a:pt x="490830" y="913161"/>
                </a:lnTo>
                <a:lnTo>
                  <a:pt x="457199" y="914399"/>
                </a:lnTo>
                <a:close/>
              </a:path>
            </a:pathLst>
          </a:custGeom>
          <a:solidFill>
            <a:srgbClr val="DAE9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256535" y="957519"/>
            <a:ext cx="89852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spc="-80" dirty="0">
                <a:solidFill>
                  <a:srgbClr val="1C4ED8"/>
                </a:solidFill>
                <a:latin typeface="Montserrat"/>
                <a:cs typeface="Montserrat"/>
              </a:rPr>
              <a:t>98.7%</a:t>
            </a:r>
            <a:endParaRPr sz="2400">
              <a:latin typeface="Montserrat"/>
              <a:cs typeface="Montserra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340600" y="1035590"/>
            <a:ext cx="1842135" cy="252729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450" spc="-80" dirty="0">
                <a:solidFill>
                  <a:srgbClr val="1D3A8A"/>
                </a:solidFill>
                <a:latin typeface="Montserrat"/>
                <a:cs typeface="Montserrat"/>
              </a:rPr>
              <a:t>woont</a:t>
            </a:r>
            <a:r>
              <a:rPr sz="1450" spc="-30" dirty="0">
                <a:solidFill>
                  <a:srgbClr val="1D3A8A"/>
                </a:solidFill>
                <a:latin typeface="Montserrat"/>
                <a:cs typeface="Montserrat"/>
              </a:rPr>
              <a:t> </a:t>
            </a:r>
            <a:r>
              <a:rPr sz="1450" spc="-35" dirty="0">
                <a:solidFill>
                  <a:srgbClr val="1D3A8A"/>
                </a:solidFill>
                <a:latin typeface="Montserrat"/>
                <a:cs typeface="Montserrat"/>
              </a:rPr>
              <a:t>in </a:t>
            </a:r>
            <a:r>
              <a:rPr sz="1450" spc="-60" dirty="0">
                <a:solidFill>
                  <a:srgbClr val="1D3A8A"/>
                </a:solidFill>
                <a:latin typeface="Montserrat"/>
                <a:cs typeface="Montserrat"/>
              </a:rPr>
              <a:t>Muiderberg</a:t>
            </a:r>
            <a:endParaRPr sz="1450">
              <a:latin typeface="Montserrat"/>
              <a:cs typeface="Montserra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35699" y="1836629"/>
            <a:ext cx="142303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25" dirty="0">
                <a:solidFill>
                  <a:srgbClr val="1D40AF"/>
                </a:solidFill>
                <a:latin typeface="Montserrat SemiBold"/>
                <a:cs typeface="Montserrat SemiBold"/>
              </a:rPr>
              <a:t>Lidmaatschap</a:t>
            </a:r>
            <a:endParaRPr sz="1700">
              <a:latin typeface="Montserrat SemiBold"/>
              <a:cs typeface="Montserrat SemiBol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8299" y="4190206"/>
            <a:ext cx="191325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45" dirty="0">
                <a:solidFill>
                  <a:srgbClr val="1D40AF"/>
                </a:solidFill>
                <a:latin typeface="Montserrat SemiBold"/>
                <a:cs typeface="Montserrat SemiBold"/>
              </a:rPr>
              <a:t>Duur</a:t>
            </a:r>
            <a:r>
              <a:rPr sz="1700" b="1" spc="-4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20" dirty="0">
                <a:solidFill>
                  <a:srgbClr val="1D40AF"/>
                </a:solidFill>
                <a:latin typeface="Montserrat SemiBold"/>
                <a:cs typeface="Montserrat SemiBold"/>
              </a:rPr>
              <a:t>lidmaatschap</a:t>
            </a:r>
            <a:endParaRPr sz="1700" dirty="0">
              <a:latin typeface="Montserrat SemiBold"/>
              <a:cs typeface="Montserrat Semi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1575" y="6497161"/>
            <a:ext cx="295783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140" dirty="0">
                <a:solidFill>
                  <a:srgbClr val="4A5462"/>
                </a:solidFill>
                <a:latin typeface="Century Gothic"/>
                <a:cs typeface="Century Gothic"/>
              </a:rPr>
              <a:t>Van</a:t>
            </a:r>
            <a:r>
              <a:rPr sz="1200" i="1" spc="-4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145" dirty="0">
                <a:solidFill>
                  <a:srgbClr val="4A5462"/>
                </a:solidFill>
                <a:latin typeface="Century Gothic"/>
                <a:cs typeface="Century Gothic"/>
              </a:rPr>
              <a:t>de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170" dirty="0">
                <a:solidFill>
                  <a:srgbClr val="4A5462"/>
                </a:solidFill>
                <a:latin typeface="Century Gothic"/>
                <a:cs typeface="Century Gothic"/>
              </a:rPr>
              <a:t>91</a:t>
            </a:r>
            <a:r>
              <a:rPr sz="1200" i="1" spc="-4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85" dirty="0">
                <a:solidFill>
                  <a:srgbClr val="4A5462"/>
                </a:solidFill>
                <a:latin typeface="Century Gothic"/>
                <a:cs typeface="Century Gothic"/>
              </a:rPr>
              <a:t>leden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dirty="0">
                <a:solidFill>
                  <a:srgbClr val="4A5462"/>
                </a:solidFill>
                <a:latin typeface="Century Gothic"/>
                <a:cs typeface="Century Gothic"/>
              </a:rPr>
              <a:t>is</a:t>
            </a:r>
            <a:r>
              <a:rPr sz="1200" i="1" spc="-4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70" dirty="0">
                <a:solidFill>
                  <a:srgbClr val="4A5462"/>
                </a:solidFill>
                <a:latin typeface="Century Gothic"/>
                <a:cs typeface="Century Gothic"/>
              </a:rPr>
              <a:t>75.8%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65" dirty="0">
                <a:solidFill>
                  <a:srgbClr val="4A5462"/>
                </a:solidFill>
                <a:latin typeface="Century Gothic"/>
                <a:cs typeface="Century Gothic"/>
              </a:rPr>
              <a:t>langer</a:t>
            </a:r>
            <a:r>
              <a:rPr sz="1200" i="1" spc="-4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114" dirty="0">
                <a:solidFill>
                  <a:srgbClr val="4A5462"/>
                </a:solidFill>
                <a:latin typeface="Century Gothic"/>
                <a:cs typeface="Century Gothic"/>
              </a:rPr>
              <a:t>dan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85" dirty="0">
                <a:solidFill>
                  <a:srgbClr val="4A5462"/>
                </a:solidFill>
                <a:latin typeface="Century Gothic"/>
                <a:cs typeface="Century Gothic"/>
              </a:rPr>
              <a:t>3</a:t>
            </a:r>
            <a:r>
              <a:rPr sz="1200" i="1" spc="-45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75" dirty="0">
                <a:solidFill>
                  <a:srgbClr val="4A5462"/>
                </a:solidFill>
                <a:latin typeface="Century Gothic"/>
                <a:cs typeface="Century Gothic"/>
              </a:rPr>
              <a:t>jaar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25" dirty="0">
                <a:solidFill>
                  <a:srgbClr val="4A5462"/>
                </a:solidFill>
                <a:latin typeface="Century Gothic"/>
                <a:cs typeface="Century Gothic"/>
              </a:rPr>
              <a:t>lid</a:t>
            </a:r>
            <a:endParaRPr sz="1200" dirty="0">
              <a:latin typeface="Century Gothic"/>
              <a:cs typeface="Century Gothic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408907"/>
            <a:ext cx="5562599" cy="2476499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48400" y="1828006"/>
            <a:ext cx="5562599" cy="2476499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7200" y="4456907"/>
            <a:ext cx="10820400" cy="2019299"/>
          </a:xfrm>
          <a:prstGeom prst="rect">
            <a:avLst/>
          </a:prstGeom>
        </p:spPr>
      </p:pic>
      <p:grpSp>
        <p:nvGrpSpPr>
          <p:cNvPr id="20" name="object 20"/>
          <p:cNvGrpSpPr/>
          <p:nvPr/>
        </p:nvGrpSpPr>
        <p:grpSpPr>
          <a:xfrm>
            <a:off x="0" y="6792969"/>
            <a:ext cx="12192000" cy="76200"/>
            <a:chOff x="0" y="9296399"/>
            <a:chExt cx="12192000" cy="76200"/>
          </a:xfrm>
        </p:grpSpPr>
        <p:sp>
          <p:nvSpPr>
            <p:cNvPr id="21" name="object 21"/>
            <p:cNvSpPr/>
            <p:nvPr/>
          </p:nvSpPr>
          <p:spPr>
            <a:xfrm>
              <a:off x="0" y="9296399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67174" y="9296399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Tekstvak 22">
            <a:extLst>
              <a:ext uri="{FF2B5EF4-FFF2-40B4-BE49-F238E27FC236}">
                <a16:creationId xmlns:a16="http://schemas.microsoft.com/office/drawing/2014/main" id="{EE829EE5-D27C-DC20-7488-73D432944E27}"/>
              </a:ext>
            </a:extLst>
          </p:cNvPr>
          <p:cNvSpPr txBox="1"/>
          <p:nvPr/>
        </p:nvSpPr>
        <p:spPr>
          <a:xfrm>
            <a:off x="10363200" y="2666206"/>
            <a:ext cx="7425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>
                <a:solidFill>
                  <a:schemeClr val="tx2"/>
                </a:solidFill>
              </a:rPr>
              <a:t>56,9 %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AFA64B01-6E3E-D271-30C2-E4A57C004082}"/>
              </a:ext>
            </a:extLst>
          </p:cNvPr>
          <p:cNvSpPr txBox="1"/>
          <p:nvPr/>
        </p:nvSpPr>
        <p:spPr>
          <a:xfrm>
            <a:off x="6959600" y="2666206"/>
            <a:ext cx="761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chemeClr val="tx2"/>
                </a:solidFill>
              </a:rPr>
              <a:t>43,1 %</a:t>
            </a:r>
          </a:p>
        </p:txBody>
      </p:sp>
      <p:sp>
        <p:nvSpPr>
          <p:cNvPr id="29" name="Vierkante haak rechts 28">
            <a:extLst>
              <a:ext uri="{FF2B5EF4-FFF2-40B4-BE49-F238E27FC236}">
                <a16:creationId xmlns:a16="http://schemas.microsoft.com/office/drawing/2014/main" id="{E40C8F69-6DF3-BAAD-C64C-ED492C4E6FE2}"/>
              </a:ext>
            </a:extLst>
          </p:cNvPr>
          <p:cNvSpPr/>
          <p:nvPr/>
        </p:nvSpPr>
        <p:spPr>
          <a:xfrm>
            <a:off x="5791200" y="2666206"/>
            <a:ext cx="165100" cy="624975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8DC2C4C9-1060-DDB7-F288-E34B6544DC7A}"/>
              </a:ext>
            </a:extLst>
          </p:cNvPr>
          <p:cNvSpPr txBox="1"/>
          <p:nvPr/>
        </p:nvSpPr>
        <p:spPr>
          <a:xfrm>
            <a:off x="5943599" y="2912366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dirty="0">
                <a:solidFill>
                  <a:schemeClr val="tx2"/>
                </a:solidFill>
              </a:rPr>
              <a:t>33 mensen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0999" y="5257006"/>
            <a:ext cx="11430000" cy="1409700"/>
          </a:xfrm>
          <a:custGeom>
            <a:avLst/>
            <a:gdLst/>
            <a:ahLst/>
            <a:cxnLst/>
            <a:rect l="l" t="t" r="r" b="b"/>
            <a:pathLst>
              <a:path w="11430000" h="1409700">
                <a:moveTo>
                  <a:pt x="11358802" y="1409699"/>
                </a:moveTo>
                <a:lnTo>
                  <a:pt x="71196" y="1409699"/>
                </a:lnTo>
                <a:lnTo>
                  <a:pt x="66241" y="1409211"/>
                </a:lnTo>
                <a:lnTo>
                  <a:pt x="29705" y="1394076"/>
                </a:lnTo>
                <a:lnTo>
                  <a:pt x="3885" y="1358037"/>
                </a:lnTo>
                <a:lnTo>
                  <a:pt x="0" y="1338502"/>
                </a:lnTo>
                <a:lnTo>
                  <a:pt x="0" y="1333499"/>
                </a:lnTo>
                <a:lnTo>
                  <a:pt x="0" y="71196"/>
                </a:lnTo>
                <a:lnTo>
                  <a:pt x="15621" y="29705"/>
                </a:lnTo>
                <a:lnTo>
                  <a:pt x="51661" y="3885"/>
                </a:lnTo>
                <a:lnTo>
                  <a:pt x="71196" y="0"/>
                </a:lnTo>
                <a:lnTo>
                  <a:pt x="11358802" y="0"/>
                </a:lnTo>
                <a:lnTo>
                  <a:pt x="11400293" y="15621"/>
                </a:lnTo>
                <a:lnTo>
                  <a:pt x="11426113" y="51661"/>
                </a:lnTo>
                <a:lnTo>
                  <a:pt x="11429999" y="71196"/>
                </a:lnTo>
                <a:lnTo>
                  <a:pt x="11429999" y="1338502"/>
                </a:lnTo>
                <a:lnTo>
                  <a:pt x="11414376" y="1379993"/>
                </a:lnTo>
                <a:lnTo>
                  <a:pt x="11378337" y="1405812"/>
                </a:lnTo>
                <a:lnTo>
                  <a:pt x="11363757" y="1409211"/>
                </a:lnTo>
                <a:lnTo>
                  <a:pt x="11358802" y="1409699"/>
                </a:lnTo>
                <a:close/>
              </a:path>
            </a:pathLst>
          </a:custGeom>
          <a:solidFill>
            <a:srgbClr val="EFF5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76200"/>
            <a:chOff x="0" y="0"/>
            <a:chExt cx="12192000" cy="762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124824" y="0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0" dirty="0" err="1"/>
              <a:t>Algemene</a:t>
            </a:r>
            <a:r>
              <a:rPr spc="-75" dirty="0"/>
              <a:t> </a:t>
            </a:r>
            <a:r>
              <a:rPr lang="nl-NL" spc="-245" dirty="0"/>
              <a:t>w</a:t>
            </a:r>
            <a:r>
              <a:rPr spc="-245" dirty="0" err="1"/>
              <a:t>aardering</a:t>
            </a:r>
            <a:r>
              <a:rPr spc="-70" dirty="0"/>
              <a:t> </a:t>
            </a:r>
            <a:r>
              <a:rPr lang="nl-NL" spc="-204" dirty="0"/>
              <a:t>d</a:t>
            </a:r>
            <a:r>
              <a:rPr spc="-204" dirty="0" err="1"/>
              <a:t>orpsraad</a:t>
            </a:r>
            <a:endParaRPr spc="-204" dirty="0"/>
          </a:p>
        </p:txBody>
      </p:sp>
      <p:sp>
        <p:nvSpPr>
          <p:cNvPr id="7" name="object 7"/>
          <p:cNvSpPr/>
          <p:nvPr/>
        </p:nvSpPr>
        <p:spPr>
          <a:xfrm>
            <a:off x="380999" y="990599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761999" y="38099"/>
                </a:moveTo>
                <a:lnTo>
                  <a:pt x="0" y="38099"/>
                </a:lnTo>
                <a:lnTo>
                  <a:pt x="0" y="0"/>
                </a:lnTo>
                <a:lnTo>
                  <a:pt x="761999" y="0"/>
                </a:lnTo>
                <a:lnTo>
                  <a:pt x="761999" y="38099"/>
                </a:lnTo>
                <a:close/>
              </a:path>
            </a:pathLst>
          </a:custGeom>
          <a:solidFill>
            <a:srgbClr val="166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82699" y="853446"/>
            <a:ext cx="367093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0" spc="-110" dirty="0">
                <a:solidFill>
                  <a:srgbClr val="047857"/>
                </a:solidFill>
                <a:latin typeface="Montserrat Medium"/>
                <a:cs typeface="Montserrat Medium"/>
              </a:rPr>
              <a:t>Hoe</a:t>
            </a:r>
            <a:r>
              <a:rPr sz="1650" b="0" spc="-1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4" dirty="0">
                <a:solidFill>
                  <a:srgbClr val="047857"/>
                </a:solidFill>
                <a:latin typeface="Montserrat Medium"/>
                <a:cs typeface="Montserrat Medium"/>
              </a:rPr>
              <a:t>wordt</a:t>
            </a:r>
            <a:r>
              <a:rPr sz="1650" b="0" spc="-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0" dirty="0">
                <a:solidFill>
                  <a:srgbClr val="047857"/>
                </a:solidFill>
                <a:latin typeface="Montserrat Medium"/>
                <a:cs typeface="Montserrat Medium"/>
              </a:rPr>
              <a:t>de</a:t>
            </a:r>
            <a:r>
              <a:rPr sz="1650" b="0" spc="-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0" dirty="0">
                <a:solidFill>
                  <a:srgbClr val="047857"/>
                </a:solidFill>
                <a:latin typeface="Montserrat Medium"/>
                <a:cs typeface="Montserrat Medium"/>
              </a:rPr>
              <a:t>Dorpsraad</a:t>
            </a:r>
            <a:r>
              <a:rPr sz="1650" b="0" spc="-1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80" dirty="0">
                <a:solidFill>
                  <a:srgbClr val="047857"/>
                </a:solidFill>
                <a:latin typeface="Montserrat Medium"/>
                <a:cs typeface="Montserrat Medium"/>
              </a:rPr>
              <a:t>beoordeeld?</a:t>
            </a:r>
            <a:endParaRPr sz="1650">
              <a:latin typeface="Montserrat Medium"/>
              <a:cs typeface="Montserrat Medium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8299" y="1342122"/>
            <a:ext cx="167068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14" dirty="0">
                <a:solidFill>
                  <a:srgbClr val="1D40AF"/>
                </a:solidFill>
                <a:latin typeface="Montserrat SemiBold"/>
                <a:cs typeface="Montserrat SemiBold"/>
              </a:rPr>
              <a:t>Cijferwaardering</a:t>
            </a:r>
            <a:endParaRPr sz="1700">
              <a:latin typeface="Montserrat SemiBold"/>
              <a:cs typeface="Montserrat Semi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8299" y="4474321"/>
            <a:ext cx="178625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100" dirty="0">
                <a:solidFill>
                  <a:srgbClr val="4A5462"/>
                </a:solidFill>
                <a:latin typeface="Montserrat"/>
                <a:cs typeface="Montserrat"/>
              </a:rPr>
              <a:t>73.8%</a:t>
            </a:r>
            <a:r>
              <a:rPr sz="1200" i="1" spc="-2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200" i="1" spc="-85" dirty="0">
                <a:solidFill>
                  <a:srgbClr val="4A5462"/>
                </a:solidFill>
                <a:latin typeface="Montserrat"/>
                <a:cs typeface="Montserrat"/>
              </a:rPr>
              <a:t>geeft</a:t>
            </a:r>
            <a:r>
              <a:rPr sz="1200" i="1" spc="-2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200" i="1" spc="-105" dirty="0">
                <a:solidFill>
                  <a:srgbClr val="4A5462"/>
                </a:solidFill>
                <a:latin typeface="Montserrat"/>
                <a:cs typeface="Montserrat"/>
              </a:rPr>
              <a:t>een</a:t>
            </a:r>
            <a:r>
              <a:rPr sz="1200" i="1" spc="-2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200" i="1" spc="-95" dirty="0">
                <a:solidFill>
                  <a:srgbClr val="4A5462"/>
                </a:solidFill>
                <a:latin typeface="Montserrat"/>
                <a:cs typeface="Montserrat"/>
              </a:rPr>
              <a:t>7</a:t>
            </a:r>
            <a:r>
              <a:rPr sz="1200" i="1" spc="-2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200" i="1" spc="-85" dirty="0">
                <a:solidFill>
                  <a:srgbClr val="4A5462"/>
                </a:solidFill>
                <a:latin typeface="Montserrat"/>
                <a:cs typeface="Montserrat"/>
              </a:rPr>
              <a:t>of</a:t>
            </a:r>
            <a:r>
              <a:rPr sz="1200" i="1" spc="-2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200" i="1" spc="-75" dirty="0">
                <a:solidFill>
                  <a:srgbClr val="4A5462"/>
                </a:solidFill>
                <a:latin typeface="Montserrat"/>
                <a:cs typeface="Montserrat"/>
              </a:rPr>
              <a:t>hoger</a:t>
            </a:r>
            <a:endParaRPr sz="1200" dirty="0">
              <a:latin typeface="Montserrat"/>
              <a:cs typeface="Montserra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152899" y="4381500"/>
            <a:ext cx="1790700" cy="419100"/>
          </a:xfrm>
          <a:custGeom>
            <a:avLst/>
            <a:gdLst/>
            <a:ahLst/>
            <a:cxnLst/>
            <a:rect l="l" t="t" r="r" b="b"/>
            <a:pathLst>
              <a:path w="1790700" h="419100">
                <a:moveTo>
                  <a:pt x="1588012" y="419099"/>
                </a:moveTo>
                <a:lnTo>
                  <a:pt x="202687" y="419099"/>
                </a:lnTo>
                <a:lnTo>
                  <a:pt x="195840" y="418763"/>
                </a:lnTo>
                <a:lnTo>
                  <a:pt x="155287" y="412068"/>
                </a:lnTo>
                <a:lnTo>
                  <a:pt x="116821" y="397591"/>
                </a:lnTo>
                <a:lnTo>
                  <a:pt x="81917" y="375887"/>
                </a:lnTo>
                <a:lnTo>
                  <a:pt x="51919" y="347792"/>
                </a:lnTo>
                <a:lnTo>
                  <a:pt x="27978" y="314383"/>
                </a:lnTo>
                <a:lnTo>
                  <a:pt x="11015" y="276946"/>
                </a:lnTo>
                <a:lnTo>
                  <a:pt x="1682" y="236919"/>
                </a:lnTo>
                <a:lnTo>
                  <a:pt x="0" y="209549"/>
                </a:lnTo>
                <a:lnTo>
                  <a:pt x="0" y="202686"/>
                </a:lnTo>
                <a:lnTo>
                  <a:pt x="5365" y="161936"/>
                </a:lnTo>
                <a:lnTo>
                  <a:pt x="18577" y="123017"/>
                </a:lnTo>
                <a:lnTo>
                  <a:pt x="39128" y="87422"/>
                </a:lnTo>
                <a:lnTo>
                  <a:pt x="66228" y="56522"/>
                </a:lnTo>
                <a:lnTo>
                  <a:pt x="98836" y="31501"/>
                </a:lnTo>
                <a:lnTo>
                  <a:pt x="135698" y="13324"/>
                </a:lnTo>
                <a:lnTo>
                  <a:pt x="175399" y="2687"/>
                </a:lnTo>
                <a:lnTo>
                  <a:pt x="202687" y="0"/>
                </a:lnTo>
                <a:lnTo>
                  <a:pt x="1588012" y="0"/>
                </a:lnTo>
                <a:lnTo>
                  <a:pt x="1628761" y="5365"/>
                </a:lnTo>
                <a:lnTo>
                  <a:pt x="1667681" y="18576"/>
                </a:lnTo>
                <a:lnTo>
                  <a:pt x="1703275" y="39127"/>
                </a:lnTo>
                <a:lnTo>
                  <a:pt x="1734175" y="66227"/>
                </a:lnTo>
                <a:lnTo>
                  <a:pt x="1759196" y="98835"/>
                </a:lnTo>
                <a:lnTo>
                  <a:pt x="1777374" y="135698"/>
                </a:lnTo>
                <a:lnTo>
                  <a:pt x="1788011" y="175399"/>
                </a:lnTo>
                <a:lnTo>
                  <a:pt x="1790699" y="202686"/>
                </a:lnTo>
                <a:lnTo>
                  <a:pt x="1790699" y="216412"/>
                </a:lnTo>
                <a:lnTo>
                  <a:pt x="1785333" y="257162"/>
                </a:lnTo>
                <a:lnTo>
                  <a:pt x="1772121" y="296081"/>
                </a:lnTo>
                <a:lnTo>
                  <a:pt x="1751570" y="331675"/>
                </a:lnTo>
                <a:lnTo>
                  <a:pt x="1724470" y="362576"/>
                </a:lnTo>
                <a:lnTo>
                  <a:pt x="1691862" y="387596"/>
                </a:lnTo>
                <a:lnTo>
                  <a:pt x="1654999" y="405774"/>
                </a:lnTo>
                <a:lnTo>
                  <a:pt x="1615298" y="416412"/>
                </a:lnTo>
                <a:lnTo>
                  <a:pt x="1588012" y="419099"/>
                </a:lnTo>
                <a:close/>
              </a:path>
            </a:pathLst>
          </a:custGeom>
          <a:solidFill>
            <a:srgbClr val="D0FA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292897" y="4452297"/>
            <a:ext cx="1511300" cy="2457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b="1" spc="-20" dirty="0">
                <a:solidFill>
                  <a:srgbClr val="047857"/>
                </a:solidFill>
                <a:latin typeface="Montserrat"/>
                <a:cs typeface="Montserrat"/>
              </a:rPr>
              <a:t>7,21</a:t>
            </a:r>
            <a:r>
              <a:rPr sz="1450" b="1" spc="35" dirty="0">
                <a:solidFill>
                  <a:srgbClr val="047857"/>
                </a:solidFill>
                <a:latin typeface="Montserrat"/>
                <a:cs typeface="Montserrat"/>
              </a:rPr>
              <a:t> </a:t>
            </a:r>
            <a:r>
              <a:rPr sz="1725" spc="-104" baseline="2415" dirty="0">
                <a:solidFill>
                  <a:srgbClr val="047857"/>
                </a:solidFill>
                <a:latin typeface="Montserrat"/>
                <a:cs typeface="Montserrat"/>
              </a:rPr>
              <a:t>gemiddeld</a:t>
            </a:r>
            <a:r>
              <a:rPr sz="1725" spc="-44" baseline="2415" dirty="0">
                <a:solidFill>
                  <a:srgbClr val="047857"/>
                </a:solidFill>
                <a:latin typeface="Montserrat"/>
                <a:cs typeface="Montserrat"/>
              </a:rPr>
              <a:t> cijfer</a:t>
            </a:r>
            <a:endParaRPr sz="1725" baseline="2415" dirty="0">
              <a:latin typeface="Montserrat"/>
              <a:cs typeface="Montserrat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248399" y="1752599"/>
            <a:ext cx="5562600" cy="1028700"/>
            <a:chOff x="6248399" y="1752599"/>
            <a:chExt cx="5562600" cy="1028700"/>
          </a:xfrm>
        </p:grpSpPr>
        <p:sp>
          <p:nvSpPr>
            <p:cNvPr id="14" name="object 14"/>
            <p:cNvSpPr/>
            <p:nvPr/>
          </p:nvSpPr>
          <p:spPr>
            <a:xfrm>
              <a:off x="6267449" y="1752599"/>
              <a:ext cx="5543550" cy="1028700"/>
            </a:xfrm>
            <a:custGeom>
              <a:avLst/>
              <a:gdLst/>
              <a:ahLst/>
              <a:cxnLst/>
              <a:rect l="l" t="t" r="r" b="b"/>
              <a:pathLst>
                <a:path w="5543550" h="1028700">
                  <a:moveTo>
                    <a:pt x="5472352" y="1028699"/>
                  </a:moveTo>
                  <a:lnTo>
                    <a:pt x="53397" y="1028699"/>
                  </a:lnTo>
                  <a:lnTo>
                    <a:pt x="49680" y="1028211"/>
                  </a:lnTo>
                  <a:lnTo>
                    <a:pt x="14084" y="1002843"/>
                  </a:lnTo>
                  <a:lnTo>
                    <a:pt x="365" y="962458"/>
                  </a:lnTo>
                  <a:lnTo>
                    <a:pt x="0" y="957503"/>
                  </a:lnTo>
                  <a:lnTo>
                    <a:pt x="0" y="952499"/>
                  </a:lnTo>
                  <a:lnTo>
                    <a:pt x="0" y="71196"/>
                  </a:lnTo>
                  <a:lnTo>
                    <a:pt x="11715" y="29705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5472352" y="0"/>
                  </a:lnTo>
                  <a:lnTo>
                    <a:pt x="5513844" y="15621"/>
                  </a:lnTo>
                  <a:lnTo>
                    <a:pt x="5539663" y="51661"/>
                  </a:lnTo>
                  <a:lnTo>
                    <a:pt x="5543549" y="71196"/>
                  </a:lnTo>
                  <a:lnTo>
                    <a:pt x="5543549" y="957503"/>
                  </a:lnTo>
                  <a:lnTo>
                    <a:pt x="5527927" y="998994"/>
                  </a:lnTo>
                  <a:lnTo>
                    <a:pt x="5491887" y="1024813"/>
                  </a:lnTo>
                  <a:lnTo>
                    <a:pt x="5477308" y="1028211"/>
                  </a:lnTo>
                  <a:lnTo>
                    <a:pt x="5472352" y="1028699"/>
                  </a:lnTo>
                  <a:close/>
                </a:path>
              </a:pathLst>
            </a:custGeom>
            <a:solidFill>
              <a:srgbClr val="F1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248399" y="1752877"/>
              <a:ext cx="70485" cy="1028700"/>
            </a:xfrm>
            <a:custGeom>
              <a:avLst/>
              <a:gdLst/>
              <a:ahLst/>
              <a:cxnLst/>
              <a:rect l="l" t="t" r="r" b="b"/>
              <a:pathLst>
                <a:path w="70485" h="1028700">
                  <a:moveTo>
                    <a:pt x="70449" y="1028144"/>
                  </a:moveTo>
                  <a:lnTo>
                    <a:pt x="33857" y="1015591"/>
                  </a:lnTo>
                  <a:lnTo>
                    <a:pt x="5800" y="981382"/>
                  </a:lnTo>
                  <a:lnTo>
                    <a:pt x="0" y="9522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952222"/>
                  </a:lnTo>
                  <a:lnTo>
                    <a:pt x="44515" y="994564"/>
                  </a:lnTo>
                  <a:lnTo>
                    <a:pt x="66287" y="1026488"/>
                  </a:lnTo>
                  <a:lnTo>
                    <a:pt x="70449" y="10281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38899" y="1977627"/>
              <a:ext cx="250031" cy="178593"/>
            </a:xfrm>
            <a:prstGeom prst="rect">
              <a:avLst/>
            </a:prstGeom>
          </p:spPr>
        </p:pic>
      </p:grpSp>
      <p:grpSp>
        <p:nvGrpSpPr>
          <p:cNvPr id="17" name="object 17"/>
          <p:cNvGrpSpPr/>
          <p:nvPr/>
        </p:nvGrpSpPr>
        <p:grpSpPr>
          <a:xfrm>
            <a:off x="6248399" y="2933700"/>
            <a:ext cx="5562600" cy="1028700"/>
            <a:chOff x="6248399" y="2933700"/>
            <a:chExt cx="5562600" cy="1028700"/>
          </a:xfrm>
        </p:grpSpPr>
        <p:sp>
          <p:nvSpPr>
            <p:cNvPr id="18" name="object 18"/>
            <p:cNvSpPr/>
            <p:nvPr/>
          </p:nvSpPr>
          <p:spPr>
            <a:xfrm>
              <a:off x="6267449" y="2933700"/>
              <a:ext cx="5543550" cy="1028700"/>
            </a:xfrm>
            <a:custGeom>
              <a:avLst/>
              <a:gdLst/>
              <a:ahLst/>
              <a:cxnLst/>
              <a:rect l="l" t="t" r="r" b="b"/>
              <a:pathLst>
                <a:path w="5543550" h="1028700">
                  <a:moveTo>
                    <a:pt x="5472352" y="1028699"/>
                  </a:moveTo>
                  <a:lnTo>
                    <a:pt x="53397" y="1028699"/>
                  </a:lnTo>
                  <a:lnTo>
                    <a:pt x="49680" y="1028211"/>
                  </a:lnTo>
                  <a:lnTo>
                    <a:pt x="14084" y="1002842"/>
                  </a:lnTo>
                  <a:lnTo>
                    <a:pt x="365" y="962458"/>
                  </a:lnTo>
                  <a:lnTo>
                    <a:pt x="0" y="957502"/>
                  </a:lnTo>
                  <a:lnTo>
                    <a:pt x="0" y="952499"/>
                  </a:lnTo>
                  <a:lnTo>
                    <a:pt x="0" y="71196"/>
                  </a:lnTo>
                  <a:lnTo>
                    <a:pt x="11715" y="29704"/>
                  </a:lnTo>
                  <a:lnTo>
                    <a:pt x="42320" y="2439"/>
                  </a:lnTo>
                  <a:lnTo>
                    <a:pt x="53397" y="0"/>
                  </a:lnTo>
                  <a:lnTo>
                    <a:pt x="5472352" y="0"/>
                  </a:lnTo>
                  <a:lnTo>
                    <a:pt x="5513844" y="15621"/>
                  </a:lnTo>
                  <a:lnTo>
                    <a:pt x="5539663" y="51661"/>
                  </a:lnTo>
                  <a:lnTo>
                    <a:pt x="5543549" y="71196"/>
                  </a:lnTo>
                  <a:lnTo>
                    <a:pt x="5543549" y="957502"/>
                  </a:lnTo>
                  <a:lnTo>
                    <a:pt x="5527927" y="998993"/>
                  </a:lnTo>
                  <a:lnTo>
                    <a:pt x="5491887" y="1024813"/>
                  </a:lnTo>
                  <a:lnTo>
                    <a:pt x="5477308" y="1028211"/>
                  </a:lnTo>
                  <a:lnTo>
                    <a:pt x="5472352" y="1028699"/>
                  </a:lnTo>
                  <a:close/>
                </a:path>
              </a:pathLst>
            </a:custGeom>
            <a:solidFill>
              <a:srgbClr val="F1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248399" y="2933977"/>
              <a:ext cx="70485" cy="1028700"/>
            </a:xfrm>
            <a:custGeom>
              <a:avLst/>
              <a:gdLst/>
              <a:ahLst/>
              <a:cxnLst/>
              <a:rect l="l" t="t" r="r" b="b"/>
              <a:pathLst>
                <a:path w="70485" h="1028700">
                  <a:moveTo>
                    <a:pt x="70450" y="1028144"/>
                  </a:moveTo>
                  <a:lnTo>
                    <a:pt x="33857" y="1015591"/>
                  </a:lnTo>
                  <a:lnTo>
                    <a:pt x="5800" y="981382"/>
                  </a:lnTo>
                  <a:lnTo>
                    <a:pt x="0" y="9522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952222"/>
                  </a:lnTo>
                  <a:lnTo>
                    <a:pt x="44515" y="994564"/>
                  </a:lnTo>
                  <a:lnTo>
                    <a:pt x="66287" y="1026488"/>
                  </a:lnTo>
                  <a:lnTo>
                    <a:pt x="70450" y="10281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38899" y="3158727"/>
              <a:ext cx="250031" cy="178593"/>
            </a:xfrm>
            <a:prstGeom prst="rect">
              <a:avLst/>
            </a:prstGeom>
          </p:spPr>
        </p:pic>
      </p:grpSp>
      <p:grpSp>
        <p:nvGrpSpPr>
          <p:cNvPr id="21" name="object 21"/>
          <p:cNvGrpSpPr/>
          <p:nvPr/>
        </p:nvGrpSpPr>
        <p:grpSpPr>
          <a:xfrm>
            <a:off x="6248399" y="4114799"/>
            <a:ext cx="5562600" cy="1028700"/>
            <a:chOff x="6248399" y="4114799"/>
            <a:chExt cx="5562600" cy="1028700"/>
          </a:xfrm>
        </p:grpSpPr>
        <p:sp>
          <p:nvSpPr>
            <p:cNvPr id="22" name="object 22"/>
            <p:cNvSpPr/>
            <p:nvPr/>
          </p:nvSpPr>
          <p:spPr>
            <a:xfrm>
              <a:off x="6267449" y="4114799"/>
              <a:ext cx="5543550" cy="1028700"/>
            </a:xfrm>
            <a:custGeom>
              <a:avLst/>
              <a:gdLst/>
              <a:ahLst/>
              <a:cxnLst/>
              <a:rect l="l" t="t" r="r" b="b"/>
              <a:pathLst>
                <a:path w="5543550" h="1028700">
                  <a:moveTo>
                    <a:pt x="5472352" y="1028699"/>
                  </a:moveTo>
                  <a:lnTo>
                    <a:pt x="53397" y="1028699"/>
                  </a:lnTo>
                  <a:lnTo>
                    <a:pt x="49680" y="1028211"/>
                  </a:lnTo>
                  <a:lnTo>
                    <a:pt x="14084" y="1002843"/>
                  </a:lnTo>
                  <a:lnTo>
                    <a:pt x="365" y="962458"/>
                  </a:lnTo>
                  <a:lnTo>
                    <a:pt x="0" y="957502"/>
                  </a:lnTo>
                  <a:lnTo>
                    <a:pt x="0" y="952499"/>
                  </a:lnTo>
                  <a:lnTo>
                    <a:pt x="0" y="71196"/>
                  </a:lnTo>
                  <a:lnTo>
                    <a:pt x="11715" y="29704"/>
                  </a:lnTo>
                  <a:lnTo>
                    <a:pt x="42320" y="2439"/>
                  </a:lnTo>
                  <a:lnTo>
                    <a:pt x="53397" y="0"/>
                  </a:lnTo>
                  <a:lnTo>
                    <a:pt x="5472352" y="0"/>
                  </a:lnTo>
                  <a:lnTo>
                    <a:pt x="5513844" y="15621"/>
                  </a:lnTo>
                  <a:lnTo>
                    <a:pt x="5539663" y="51661"/>
                  </a:lnTo>
                  <a:lnTo>
                    <a:pt x="5543549" y="71196"/>
                  </a:lnTo>
                  <a:lnTo>
                    <a:pt x="5543549" y="957502"/>
                  </a:lnTo>
                  <a:lnTo>
                    <a:pt x="5527927" y="998994"/>
                  </a:lnTo>
                  <a:lnTo>
                    <a:pt x="5491887" y="1024812"/>
                  </a:lnTo>
                  <a:lnTo>
                    <a:pt x="5477308" y="1028211"/>
                  </a:lnTo>
                  <a:lnTo>
                    <a:pt x="5472352" y="1028699"/>
                  </a:lnTo>
                  <a:close/>
                </a:path>
              </a:pathLst>
            </a:custGeom>
            <a:solidFill>
              <a:srgbClr val="F1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248399" y="4115077"/>
              <a:ext cx="70485" cy="1028700"/>
            </a:xfrm>
            <a:custGeom>
              <a:avLst/>
              <a:gdLst/>
              <a:ahLst/>
              <a:cxnLst/>
              <a:rect l="l" t="t" r="r" b="b"/>
              <a:pathLst>
                <a:path w="70485" h="1028700">
                  <a:moveTo>
                    <a:pt x="70450" y="1028144"/>
                  </a:moveTo>
                  <a:lnTo>
                    <a:pt x="33857" y="1015591"/>
                  </a:lnTo>
                  <a:lnTo>
                    <a:pt x="5800" y="981382"/>
                  </a:lnTo>
                  <a:lnTo>
                    <a:pt x="0" y="9522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952222"/>
                  </a:lnTo>
                  <a:lnTo>
                    <a:pt x="44515" y="994564"/>
                  </a:lnTo>
                  <a:lnTo>
                    <a:pt x="66287" y="1026488"/>
                  </a:lnTo>
                  <a:lnTo>
                    <a:pt x="70450" y="10281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38899" y="4339827"/>
              <a:ext cx="250031" cy="178593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6235699" y="1342122"/>
            <a:ext cx="234378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85" dirty="0">
                <a:solidFill>
                  <a:srgbClr val="1D40AF"/>
                </a:solidFill>
                <a:latin typeface="Montserrat SemiBold"/>
                <a:cs typeface="Montserrat SemiBold"/>
              </a:rPr>
              <a:t>Wat</a:t>
            </a:r>
            <a:r>
              <a:rPr sz="1700" b="1" spc="-2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45" dirty="0">
                <a:solidFill>
                  <a:srgbClr val="1D40AF"/>
                </a:solidFill>
                <a:latin typeface="Montserrat SemiBold"/>
                <a:cs typeface="Montserrat SemiBold"/>
              </a:rPr>
              <a:t>zeggen</a:t>
            </a:r>
            <a:r>
              <a:rPr sz="1700" b="1" spc="-2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30" dirty="0">
                <a:solidFill>
                  <a:srgbClr val="1D40AF"/>
                </a:solidFill>
                <a:latin typeface="Montserrat SemiBold"/>
                <a:cs typeface="Montserrat SemiBold"/>
              </a:rPr>
              <a:t>bewoners?</a:t>
            </a:r>
            <a:endParaRPr sz="1700">
              <a:latin typeface="Montserrat SemiBold"/>
              <a:cs typeface="Montserrat SemiBold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790531" y="1859254"/>
            <a:ext cx="4846320" cy="19456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06680">
              <a:lnSpc>
                <a:spcPct val="115399"/>
              </a:lnSpc>
              <a:spcBef>
                <a:spcPts val="95"/>
              </a:spcBef>
            </a:pPr>
            <a:r>
              <a:rPr sz="1300" spc="-55" dirty="0">
                <a:solidFill>
                  <a:srgbClr val="374050"/>
                </a:solidFill>
                <a:latin typeface="Montserrat"/>
                <a:cs typeface="Montserrat"/>
              </a:rPr>
              <a:t>Fijn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dat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0" dirty="0">
                <a:solidFill>
                  <a:srgbClr val="374050"/>
                </a:solidFill>
                <a:latin typeface="Montserrat"/>
                <a:cs typeface="Montserrat"/>
              </a:rPr>
              <a:t>er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mensen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0" dirty="0">
                <a:solidFill>
                  <a:srgbClr val="374050"/>
                </a:solidFill>
                <a:latin typeface="Montserrat"/>
                <a:cs typeface="Montserrat"/>
              </a:rPr>
              <a:t>zijn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die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zich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inzetten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voor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belangen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25" dirty="0">
                <a:solidFill>
                  <a:srgbClr val="374050"/>
                </a:solidFill>
                <a:latin typeface="Montserrat"/>
                <a:cs typeface="Montserrat"/>
              </a:rPr>
              <a:t>van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het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dorp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en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bewoners.</a:t>
            </a:r>
            <a:endParaRPr sz="1300">
              <a:latin typeface="Montserrat"/>
              <a:cs typeface="Montserrat"/>
            </a:endParaRPr>
          </a:p>
          <a:p>
            <a:pPr marL="97790" indent="-85090">
              <a:lnSpc>
                <a:spcPct val="100000"/>
              </a:lnSpc>
              <a:spcBef>
                <a:spcPts val="840"/>
              </a:spcBef>
              <a:buChar char="-"/>
              <a:tabLst>
                <a:tab pos="97790" algn="l"/>
              </a:tabLst>
            </a:pPr>
            <a:r>
              <a:rPr sz="1150" i="1" spc="-75" dirty="0">
                <a:solidFill>
                  <a:srgbClr val="6A7280"/>
                </a:solidFill>
                <a:latin typeface="Verdana"/>
                <a:cs typeface="Verdana"/>
              </a:rPr>
              <a:t>Bewoner,</a:t>
            </a:r>
            <a:r>
              <a:rPr sz="1150" i="1" spc="-80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90" dirty="0">
                <a:solidFill>
                  <a:srgbClr val="6A7280"/>
                </a:solidFill>
                <a:latin typeface="Verdana"/>
                <a:cs typeface="Verdana"/>
              </a:rPr>
              <a:t>60-</a:t>
            </a:r>
            <a:r>
              <a:rPr sz="1150" i="1" spc="-114" dirty="0">
                <a:solidFill>
                  <a:srgbClr val="6A7280"/>
                </a:solidFill>
                <a:latin typeface="Verdana"/>
                <a:cs typeface="Verdana"/>
              </a:rPr>
              <a:t>74</a:t>
            </a:r>
            <a:r>
              <a:rPr sz="1150" i="1" spc="-80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20" dirty="0">
                <a:solidFill>
                  <a:srgbClr val="6A7280"/>
                </a:solidFill>
                <a:latin typeface="Verdana"/>
                <a:cs typeface="Verdana"/>
              </a:rPr>
              <a:t>jaar</a:t>
            </a:r>
            <a:endParaRPr sz="1150">
              <a:latin typeface="Verdana"/>
              <a:cs typeface="Verdana"/>
            </a:endParaRPr>
          </a:p>
          <a:p>
            <a:pPr>
              <a:lnSpc>
                <a:spcPct val="100000"/>
              </a:lnSpc>
              <a:buClr>
                <a:srgbClr val="6A7280"/>
              </a:buClr>
              <a:buFont typeface="Verdana"/>
              <a:buChar char="-"/>
            </a:pPr>
            <a:endParaRPr sz="10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925"/>
              </a:spcBef>
              <a:buClr>
                <a:srgbClr val="6A7280"/>
              </a:buClr>
              <a:buFont typeface="Verdana"/>
              <a:buChar char="-"/>
            </a:pPr>
            <a:endParaRPr sz="1050">
              <a:latin typeface="Verdana"/>
              <a:cs typeface="Verdana"/>
            </a:endParaRPr>
          </a:p>
          <a:p>
            <a:pPr marL="12700" marR="5080">
              <a:lnSpc>
                <a:spcPct val="115399"/>
              </a:lnSpc>
            </a:pP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Goede</a:t>
            </a:r>
            <a:r>
              <a:rPr sz="1300" spc="-2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inzet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voor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het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dorp.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Ze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proberen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echt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0" dirty="0">
                <a:solidFill>
                  <a:srgbClr val="374050"/>
                </a:solidFill>
                <a:latin typeface="Montserrat"/>
                <a:cs typeface="Montserrat"/>
              </a:rPr>
              <a:t>iets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te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bereiken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25" dirty="0">
                <a:solidFill>
                  <a:srgbClr val="374050"/>
                </a:solidFill>
                <a:latin typeface="Montserrat"/>
                <a:cs typeface="Montserrat"/>
              </a:rPr>
              <a:t>en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hebben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aandacht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voor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leefomgeving.</a:t>
            </a:r>
            <a:endParaRPr sz="1300">
              <a:latin typeface="Montserrat"/>
              <a:cs typeface="Montserrat"/>
            </a:endParaRPr>
          </a:p>
          <a:p>
            <a:pPr marL="97790" indent="-85090">
              <a:lnSpc>
                <a:spcPct val="100000"/>
              </a:lnSpc>
              <a:spcBef>
                <a:spcPts val="840"/>
              </a:spcBef>
              <a:buChar char="-"/>
              <a:tabLst>
                <a:tab pos="97790" algn="l"/>
              </a:tabLst>
            </a:pPr>
            <a:r>
              <a:rPr sz="1150" i="1" spc="-75" dirty="0">
                <a:solidFill>
                  <a:srgbClr val="6A7280"/>
                </a:solidFill>
                <a:latin typeface="Verdana"/>
                <a:cs typeface="Verdana"/>
              </a:rPr>
              <a:t>Bewoner,</a:t>
            </a:r>
            <a:r>
              <a:rPr sz="1150" i="1" spc="-80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100" dirty="0">
                <a:solidFill>
                  <a:srgbClr val="6A7280"/>
                </a:solidFill>
                <a:latin typeface="Verdana"/>
                <a:cs typeface="Verdana"/>
              </a:rPr>
              <a:t>50-</a:t>
            </a:r>
            <a:r>
              <a:rPr sz="1150" i="1" spc="-70" dirty="0">
                <a:solidFill>
                  <a:srgbClr val="6A7280"/>
                </a:solidFill>
                <a:latin typeface="Verdana"/>
                <a:cs typeface="Verdana"/>
              </a:rPr>
              <a:t>60</a:t>
            </a:r>
            <a:r>
              <a:rPr sz="1150" i="1" spc="-80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20" dirty="0">
                <a:solidFill>
                  <a:srgbClr val="6A7280"/>
                </a:solidFill>
                <a:latin typeface="Verdana"/>
                <a:cs typeface="Verdana"/>
              </a:rPr>
              <a:t>jaar</a:t>
            </a:r>
            <a:endParaRPr sz="115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90531" y="4221454"/>
            <a:ext cx="4659630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95"/>
              </a:spcBef>
            </a:pPr>
            <a:r>
              <a:rPr sz="1300" spc="-50" dirty="0">
                <a:solidFill>
                  <a:srgbClr val="374050"/>
                </a:solidFill>
                <a:latin typeface="Montserrat"/>
                <a:cs typeface="Montserrat"/>
              </a:rPr>
              <a:t>Ik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waardeer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5" dirty="0">
                <a:solidFill>
                  <a:srgbClr val="374050"/>
                </a:solidFill>
                <a:latin typeface="Montserrat"/>
                <a:cs typeface="Montserrat"/>
              </a:rPr>
              <a:t>inzet,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maar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ze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5" dirty="0">
                <a:solidFill>
                  <a:srgbClr val="374050"/>
                </a:solidFill>
                <a:latin typeface="Montserrat"/>
                <a:cs typeface="Montserrat"/>
              </a:rPr>
              <a:t>mogen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zich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meer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laten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zien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25" dirty="0">
                <a:solidFill>
                  <a:srgbClr val="374050"/>
                </a:solidFill>
                <a:latin typeface="Montserrat"/>
                <a:cs typeface="Montserrat"/>
              </a:rPr>
              <a:t>en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horen</a:t>
            </a:r>
            <a:r>
              <a:rPr sz="1300" spc="-2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0" dirty="0">
                <a:solidFill>
                  <a:srgbClr val="374050"/>
                </a:solidFill>
                <a:latin typeface="Montserrat"/>
                <a:cs typeface="Montserrat"/>
              </a:rPr>
              <a:t>in</a:t>
            </a:r>
            <a:r>
              <a:rPr sz="1300" spc="-2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het</a:t>
            </a:r>
            <a:r>
              <a:rPr sz="1300" spc="-20" dirty="0">
                <a:solidFill>
                  <a:srgbClr val="374050"/>
                </a:solidFill>
                <a:latin typeface="Montserrat"/>
                <a:cs typeface="Montserrat"/>
              </a:rPr>
              <a:t> dorp.</a:t>
            </a:r>
            <a:endParaRPr sz="1300">
              <a:latin typeface="Montserrat"/>
              <a:cs typeface="Montserrat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790531" y="4784748"/>
            <a:ext cx="1450340" cy="200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i="1" spc="-130" dirty="0">
                <a:solidFill>
                  <a:srgbClr val="6A7280"/>
                </a:solidFill>
                <a:latin typeface="Verdana"/>
                <a:cs typeface="Verdana"/>
              </a:rPr>
              <a:t>-</a:t>
            </a:r>
            <a:r>
              <a:rPr sz="1150" i="1" spc="-95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75" dirty="0">
                <a:solidFill>
                  <a:srgbClr val="6A7280"/>
                </a:solidFill>
                <a:latin typeface="Verdana"/>
                <a:cs typeface="Verdana"/>
              </a:rPr>
              <a:t>Bewoner,</a:t>
            </a:r>
            <a:r>
              <a:rPr sz="1150" i="1" spc="-90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70" dirty="0">
                <a:solidFill>
                  <a:srgbClr val="6A7280"/>
                </a:solidFill>
                <a:latin typeface="Verdana"/>
                <a:cs typeface="Verdana"/>
              </a:rPr>
              <a:t>40-</a:t>
            </a:r>
            <a:r>
              <a:rPr sz="1150" i="1" spc="-95" dirty="0">
                <a:solidFill>
                  <a:srgbClr val="6A7280"/>
                </a:solidFill>
                <a:latin typeface="Verdana"/>
                <a:cs typeface="Verdana"/>
              </a:rPr>
              <a:t>50</a:t>
            </a:r>
            <a:r>
              <a:rPr sz="1150" i="1" spc="-90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50" dirty="0">
                <a:solidFill>
                  <a:srgbClr val="6A7280"/>
                </a:solidFill>
                <a:latin typeface="Verdana"/>
                <a:cs typeface="Verdana"/>
              </a:rPr>
              <a:t>jaar</a:t>
            </a:r>
            <a:endParaRPr sz="1150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8800" y="5305843"/>
            <a:ext cx="10971530" cy="1150620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sz="1500" b="1" spc="-105" dirty="0">
                <a:solidFill>
                  <a:srgbClr val="1D40AF"/>
                </a:solidFill>
                <a:latin typeface="Montserrat SemiBold"/>
                <a:cs typeface="Montserrat SemiBold"/>
              </a:rPr>
              <a:t>Conclusie</a:t>
            </a:r>
            <a:r>
              <a:rPr sz="1500" b="1" spc="3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waardering</a:t>
            </a:r>
            <a:endParaRPr sz="1500">
              <a:latin typeface="Montserrat SemiBold"/>
              <a:cs typeface="Montserrat SemiBold"/>
            </a:endParaRPr>
          </a:p>
          <a:p>
            <a:pPr marL="12700" marR="5080">
              <a:lnSpc>
                <a:spcPct val="115399"/>
              </a:lnSpc>
              <a:spcBef>
                <a:spcPts val="635"/>
              </a:spcBef>
            </a:pP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Dorpsraad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krijgt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overwegend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positieve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beoordelingen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van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respondenten.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Positieve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aspecten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die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vaak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genoemd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worden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0" dirty="0">
                <a:solidFill>
                  <a:srgbClr val="374050"/>
                </a:solidFill>
                <a:latin typeface="Montserrat"/>
                <a:cs typeface="Montserrat"/>
              </a:rPr>
              <a:t>zijn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inzet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20" dirty="0">
                <a:solidFill>
                  <a:srgbClr val="374050"/>
                </a:solidFill>
                <a:latin typeface="Montserrat"/>
                <a:cs typeface="Montserrat"/>
              </a:rPr>
              <a:t>voor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het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dorp,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behartigen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van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belangen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en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organisatie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van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5" dirty="0">
                <a:solidFill>
                  <a:srgbClr val="374050"/>
                </a:solidFill>
                <a:latin typeface="Montserrat"/>
                <a:cs typeface="Montserrat"/>
              </a:rPr>
              <a:t>activiteiten.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Verbeterpunten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hebben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vooral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betrekking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op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communicatie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25" dirty="0">
                <a:solidFill>
                  <a:srgbClr val="374050"/>
                </a:solidFill>
                <a:latin typeface="Montserrat"/>
                <a:cs typeface="Montserrat"/>
              </a:rPr>
              <a:t>en 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zichtbaarheid.</a:t>
            </a:r>
            <a:endParaRPr sz="1300">
              <a:latin typeface="Montserrat"/>
              <a:cs typeface="Montserrat"/>
            </a:endParaRPr>
          </a:p>
        </p:txBody>
      </p:sp>
      <p:pic>
        <p:nvPicPr>
          <p:cNvPr id="30" name="object 3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1000" y="1752600"/>
            <a:ext cx="5562599" cy="2476499"/>
          </a:xfrm>
          <a:prstGeom prst="rect">
            <a:avLst/>
          </a:prstGeom>
        </p:spPr>
      </p:pic>
      <p:grpSp>
        <p:nvGrpSpPr>
          <p:cNvPr id="31" name="object 31"/>
          <p:cNvGrpSpPr/>
          <p:nvPr/>
        </p:nvGrpSpPr>
        <p:grpSpPr>
          <a:xfrm>
            <a:off x="0" y="6780891"/>
            <a:ext cx="12192000" cy="76200"/>
            <a:chOff x="0" y="6743699"/>
            <a:chExt cx="12192000" cy="76200"/>
          </a:xfrm>
        </p:grpSpPr>
        <p:sp>
          <p:nvSpPr>
            <p:cNvPr id="32" name="object 32"/>
            <p:cNvSpPr/>
            <p:nvPr/>
          </p:nvSpPr>
          <p:spPr>
            <a:xfrm>
              <a:off x="0" y="6743699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067174" y="6743699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0999" y="5143499"/>
            <a:ext cx="11430000" cy="838200"/>
          </a:xfrm>
          <a:custGeom>
            <a:avLst/>
            <a:gdLst/>
            <a:ahLst/>
            <a:cxnLst/>
            <a:rect l="l" t="t" r="r" b="b"/>
            <a:pathLst>
              <a:path w="11430000" h="838200">
                <a:moveTo>
                  <a:pt x="11376601" y="838199"/>
                </a:moveTo>
                <a:lnTo>
                  <a:pt x="53397" y="838199"/>
                </a:lnTo>
                <a:lnTo>
                  <a:pt x="49681" y="837833"/>
                </a:lnTo>
                <a:lnTo>
                  <a:pt x="14085" y="818806"/>
                </a:lnTo>
                <a:lnTo>
                  <a:pt x="0" y="784802"/>
                </a:lnTo>
                <a:lnTo>
                  <a:pt x="0" y="781049"/>
                </a:lnTo>
                <a:lnTo>
                  <a:pt x="0" y="53397"/>
                </a:lnTo>
                <a:lnTo>
                  <a:pt x="19392" y="14084"/>
                </a:lnTo>
                <a:lnTo>
                  <a:pt x="53397" y="0"/>
                </a:lnTo>
                <a:lnTo>
                  <a:pt x="11376601" y="0"/>
                </a:lnTo>
                <a:lnTo>
                  <a:pt x="11415913" y="19391"/>
                </a:lnTo>
                <a:lnTo>
                  <a:pt x="11429999" y="53397"/>
                </a:lnTo>
                <a:lnTo>
                  <a:pt x="11429999" y="784802"/>
                </a:lnTo>
                <a:lnTo>
                  <a:pt x="11410606" y="824114"/>
                </a:lnTo>
                <a:lnTo>
                  <a:pt x="11380317" y="837833"/>
                </a:lnTo>
                <a:lnTo>
                  <a:pt x="11376601" y="838199"/>
                </a:lnTo>
                <a:close/>
              </a:path>
            </a:pathLst>
          </a:custGeom>
          <a:solidFill>
            <a:srgbClr val="1C4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76200"/>
            <a:chOff x="0" y="0"/>
            <a:chExt cx="12192000" cy="762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124824" y="0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0" dirty="0" err="1"/>
              <a:t>Bekendheid</a:t>
            </a:r>
            <a:r>
              <a:rPr spc="-90" dirty="0"/>
              <a:t> </a:t>
            </a:r>
            <a:r>
              <a:rPr lang="nl-NL" spc="-195" dirty="0"/>
              <a:t>p</a:t>
            </a:r>
            <a:r>
              <a:rPr spc="-195" dirty="0" err="1"/>
              <a:t>rojecten</a:t>
            </a:r>
            <a:endParaRPr spc="-195" dirty="0"/>
          </a:p>
        </p:txBody>
      </p:sp>
      <p:sp>
        <p:nvSpPr>
          <p:cNvPr id="7" name="object 7"/>
          <p:cNvSpPr/>
          <p:nvPr/>
        </p:nvSpPr>
        <p:spPr>
          <a:xfrm>
            <a:off x="380999" y="990599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761999" y="38099"/>
                </a:moveTo>
                <a:lnTo>
                  <a:pt x="0" y="38099"/>
                </a:lnTo>
                <a:lnTo>
                  <a:pt x="0" y="0"/>
                </a:lnTo>
                <a:lnTo>
                  <a:pt x="761999" y="0"/>
                </a:lnTo>
                <a:lnTo>
                  <a:pt x="761999" y="38099"/>
                </a:lnTo>
                <a:close/>
              </a:path>
            </a:pathLst>
          </a:custGeom>
          <a:solidFill>
            <a:srgbClr val="166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82699" y="850211"/>
            <a:ext cx="204025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b="0" spc="-105" dirty="0">
                <a:solidFill>
                  <a:srgbClr val="047857"/>
                </a:solidFill>
                <a:latin typeface="Montserrat Medium"/>
                <a:cs typeface="Montserrat Medium"/>
              </a:rPr>
              <a:t>Communication</a:t>
            </a:r>
            <a:r>
              <a:rPr sz="1650" b="0" spc="-4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75" dirty="0">
                <a:solidFill>
                  <a:srgbClr val="047857"/>
                </a:solidFill>
                <a:latin typeface="Montserrat Medium"/>
                <a:cs typeface="Montserrat Medium"/>
              </a:rPr>
              <a:t>Gap</a:t>
            </a:r>
            <a:endParaRPr sz="1650">
              <a:latin typeface="Montserrat Medium"/>
              <a:cs typeface="Montserrat Medium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80999" y="4000499"/>
            <a:ext cx="5600700" cy="914400"/>
            <a:chOff x="380999" y="4000499"/>
            <a:chExt cx="5600700" cy="914400"/>
          </a:xfrm>
        </p:grpSpPr>
        <p:sp>
          <p:nvSpPr>
            <p:cNvPr id="10" name="object 10"/>
            <p:cNvSpPr/>
            <p:nvPr/>
          </p:nvSpPr>
          <p:spPr>
            <a:xfrm>
              <a:off x="400049" y="4000499"/>
              <a:ext cx="5581650" cy="914400"/>
            </a:xfrm>
            <a:custGeom>
              <a:avLst/>
              <a:gdLst/>
              <a:ahLst/>
              <a:cxnLst/>
              <a:rect l="l" t="t" r="r" b="b"/>
              <a:pathLst>
                <a:path w="5581650" h="914400">
                  <a:moveTo>
                    <a:pt x="5528252" y="914399"/>
                  </a:moveTo>
                  <a:lnTo>
                    <a:pt x="33047" y="914399"/>
                  </a:lnTo>
                  <a:lnTo>
                    <a:pt x="4833" y="886121"/>
                  </a:lnTo>
                  <a:lnTo>
                    <a:pt x="0" y="864827"/>
                  </a:lnTo>
                  <a:lnTo>
                    <a:pt x="0" y="857249"/>
                  </a:lnTo>
                  <a:lnTo>
                    <a:pt x="0" y="49571"/>
                  </a:lnTo>
                  <a:lnTo>
                    <a:pt x="14731" y="11379"/>
                  </a:lnTo>
                  <a:lnTo>
                    <a:pt x="33047" y="0"/>
                  </a:lnTo>
                  <a:lnTo>
                    <a:pt x="5528252" y="0"/>
                  </a:lnTo>
                  <a:lnTo>
                    <a:pt x="5567563" y="19391"/>
                  </a:lnTo>
                  <a:lnTo>
                    <a:pt x="5581649" y="53397"/>
                  </a:lnTo>
                  <a:lnTo>
                    <a:pt x="5581649" y="861002"/>
                  </a:lnTo>
                  <a:lnTo>
                    <a:pt x="5562256" y="900314"/>
                  </a:lnTo>
                  <a:lnTo>
                    <a:pt x="5531968" y="914033"/>
                  </a:lnTo>
                  <a:lnTo>
                    <a:pt x="5528252" y="914399"/>
                  </a:lnTo>
                  <a:close/>
                </a:path>
              </a:pathLst>
            </a:custGeom>
            <a:solidFill>
              <a:srgbClr val="FE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80999" y="4000499"/>
              <a:ext cx="52069" cy="914400"/>
            </a:xfrm>
            <a:custGeom>
              <a:avLst/>
              <a:gdLst/>
              <a:ahLst/>
              <a:cxnLst/>
              <a:rect l="l" t="t" r="r" b="b"/>
              <a:pathLst>
                <a:path w="52070" h="914400">
                  <a:moveTo>
                    <a:pt x="51889" y="914399"/>
                  </a:moveTo>
                  <a:lnTo>
                    <a:pt x="49571" y="914399"/>
                  </a:lnTo>
                  <a:lnTo>
                    <a:pt x="42281" y="912949"/>
                  </a:lnTo>
                  <a:lnTo>
                    <a:pt x="7250" y="886122"/>
                  </a:lnTo>
                  <a:lnTo>
                    <a:pt x="0" y="864828"/>
                  </a:lnTo>
                  <a:lnTo>
                    <a:pt x="0" y="49571"/>
                  </a:lnTo>
                  <a:lnTo>
                    <a:pt x="22097" y="11379"/>
                  </a:lnTo>
                  <a:lnTo>
                    <a:pt x="49571" y="0"/>
                  </a:lnTo>
                  <a:lnTo>
                    <a:pt x="51889" y="0"/>
                  </a:lnTo>
                  <a:lnTo>
                    <a:pt x="47399" y="5579"/>
                  </a:lnTo>
                  <a:lnTo>
                    <a:pt x="43679" y="16738"/>
                  </a:lnTo>
                  <a:lnTo>
                    <a:pt x="41238" y="25541"/>
                  </a:lnTo>
                  <a:lnTo>
                    <a:pt x="39494" y="35211"/>
                  </a:lnTo>
                  <a:lnTo>
                    <a:pt x="38448" y="45747"/>
                  </a:lnTo>
                  <a:lnTo>
                    <a:pt x="38100" y="57150"/>
                  </a:lnTo>
                  <a:lnTo>
                    <a:pt x="38100" y="857250"/>
                  </a:lnTo>
                  <a:lnTo>
                    <a:pt x="43679" y="897661"/>
                  </a:lnTo>
                  <a:lnTo>
                    <a:pt x="47399" y="908820"/>
                  </a:lnTo>
                  <a:lnTo>
                    <a:pt x="51889" y="914399"/>
                  </a:lnTo>
                  <a:close/>
                </a:path>
              </a:pathLst>
            </a:custGeom>
            <a:solidFill>
              <a:srgbClr val="EF44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71499" y="4152899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799" y="609599"/>
                  </a:moveTo>
                  <a:lnTo>
                    <a:pt x="260076" y="606300"/>
                  </a:lnTo>
                  <a:lnTo>
                    <a:pt x="216321" y="596474"/>
                  </a:lnTo>
                  <a:lnTo>
                    <a:pt x="174481" y="580335"/>
                  </a:lnTo>
                  <a:lnTo>
                    <a:pt x="135462" y="558230"/>
                  </a:lnTo>
                  <a:lnTo>
                    <a:pt x="100108" y="530641"/>
                  </a:lnTo>
                  <a:lnTo>
                    <a:pt x="69186" y="498162"/>
                  </a:lnTo>
                  <a:lnTo>
                    <a:pt x="43364" y="461498"/>
                  </a:lnTo>
                  <a:lnTo>
                    <a:pt x="23201" y="421441"/>
                  </a:lnTo>
                  <a:lnTo>
                    <a:pt x="9134" y="378860"/>
                  </a:lnTo>
                  <a:lnTo>
                    <a:pt x="1467" y="334675"/>
                  </a:lnTo>
                  <a:lnTo>
                    <a:pt x="0" y="304799"/>
                  </a:lnTo>
                  <a:lnTo>
                    <a:pt x="366" y="289844"/>
                  </a:lnTo>
                  <a:lnTo>
                    <a:pt x="5856" y="245335"/>
                  </a:lnTo>
                  <a:lnTo>
                    <a:pt x="17817" y="202115"/>
                  </a:lnTo>
                  <a:lnTo>
                    <a:pt x="35990" y="161118"/>
                  </a:lnTo>
                  <a:lnTo>
                    <a:pt x="59982" y="123230"/>
                  </a:lnTo>
                  <a:lnTo>
                    <a:pt x="89273" y="89273"/>
                  </a:lnTo>
                  <a:lnTo>
                    <a:pt x="123230" y="59982"/>
                  </a:lnTo>
                  <a:lnTo>
                    <a:pt x="161118" y="35990"/>
                  </a:lnTo>
                  <a:lnTo>
                    <a:pt x="202115" y="17817"/>
                  </a:lnTo>
                  <a:lnTo>
                    <a:pt x="245336" y="5856"/>
                  </a:lnTo>
                  <a:lnTo>
                    <a:pt x="289844" y="367"/>
                  </a:lnTo>
                  <a:lnTo>
                    <a:pt x="304799" y="0"/>
                  </a:lnTo>
                  <a:lnTo>
                    <a:pt x="319755" y="367"/>
                  </a:lnTo>
                  <a:lnTo>
                    <a:pt x="364263" y="5856"/>
                  </a:lnTo>
                  <a:lnTo>
                    <a:pt x="407484" y="17817"/>
                  </a:lnTo>
                  <a:lnTo>
                    <a:pt x="448481" y="35990"/>
                  </a:lnTo>
                  <a:lnTo>
                    <a:pt x="486369" y="59982"/>
                  </a:lnTo>
                  <a:lnTo>
                    <a:pt x="520326" y="89273"/>
                  </a:lnTo>
                  <a:lnTo>
                    <a:pt x="549617" y="123230"/>
                  </a:lnTo>
                  <a:lnTo>
                    <a:pt x="573609" y="161118"/>
                  </a:lnTo>
                  <a:lnTo>
                    <a:pt x="591782" y="202115"/>
                  </a:lnTo>
                  <a:lnTo>
                    <a:pt x="603743" y="245335"/>
                  </a:lnTo>
                  <a:lnTo>
                    <a:pt x="609233" y="289844"/>
                  </a:lnTo>
                  <a:lnTo>
                    <a:pt x="609599" y="304799"/>
                  </a:lnTo>
                  <a:lnTo>
                    <a:pt x="609233" y="319755"/>
                  </a:lnTo>
                  <a:lnTo>
                    <a:pt x="603743" y="364263"/>
                  </a:lnTo>
                  <a:lnTo>
                    <a:pt x="591782" y="407483"/>
                  </a:lnTo>
                  <a:lnTo>
                    <a:pt x="573609" y="448481"/>
                  </a:lnTo>
                  <a:lnTo>
                    <a:pt x="549617" y="486368"/>
                  </a:lnTo>
                  <a:lnTo>
                    <a:pt x="520326" y="520325"/>
                  </a:lnTo>
                  <a:lnTo>
                    <a:pt x="486369" y="549617"/>
                  </a:lnTo>
                  <a:lnTo>
                    <a:pt x="448481" y="573609"/>
                  </a:lnTo>
                  <a:lnTo>
                    <a:pt x="407484" y="591782"/>
                  </a:lnTo>
                  <a:lnTo>
                    <a:pt x="364263" y="603742"/>
                  </a:lnTo>
                  <a:lnTo>
                    <a:pt x="319755" y="609233"/>
                  </a:lnTo>
                  <a:lnTo>
                    <a:pt x="304799" y="609599"/>
                  </a:lnTo>
                  <a:close/>
                </a:path>
              </a:pathLst>
            </a:custGeom>
            <a:solidFill>
              <a:srgbClr val="FE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68299" y="1342122"/>
            <a:ext cx="267017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45" dirty="0">
                <a:solidFill>
                  <a:srgbClr val="1D40AF"/>
                </a:solidFill>
                <a:latin typeface="Montserrat SemiBold"/>
                <a:cs typeface="Montserrat SemiBold"/>
              </a:rPr>
              <a:t>Bekendheid</a:t>
            </a:r>
            <a:r>
              <a:rPr sz="1700" b="1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55" dirty="0">
                <a:solidFill>
                  <a:srgbClr val="1D40AF"/>
                </a:solidFill>
                <a:latin typeface="Montserrat SemiBold"/>
                <a:cs typeface="Montserrat SemiBold"/>
              </a:rPr>
              <a:t>met</a:t>
            </a:r>
            <a:r>
              <a:rPr sz="1700" b="1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05" dirty="0">
                <a:solidFill>
                  <a:srgbClr val="1D40AF"/>
                </a:solidFill>
                <a:latin typeface="Montserrat SemiBold"/>
                <a:cs typeface="Montserrat SemiBold"/>
              </a:rPr>
              <a:t>projecten</a:t>
            </a:r>
            <a:endParaRPr sz="1700">
              <a:latin typeface="Montserrat SemiBold"/>
              <a:cs typeface="Montserrat SemiBold"/>
            </a:endParaRP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752600"/>
            <a:ext cx="5600699" cy="2133599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543768" y="4276929"/>
            <a:ext cx="665480" cy="318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b="1" spc="-50" dirty="0">
                <a:solidFill>
                  <a:srgbClr val="DB2525"/>
                </a:solidFill>
                <a:latin typeface="Montserrat"/>
                <a:cs typeface="Montserrat"/>
              </a:rPr>
              <a:t>71.9%</a:t>
            </a:r>
            <a:endParaRPr sz="1900">
              <a:latin typeface="Montserrat"/>
              <a:cs typeface="Montserra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20799" y="4191241"/>
            <a:ext cx="2962910" cy="470534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350" b="1" spc="-110" dirty="0">
                <a:solidFill>
                  <a:srgbClr val="991B1B"/>
                </a:solidFill>
                <a:latin typeface="Montserrat SemiBold"/>
                <a:cs typeface="Montserrat SemiBold"/>
              </a:rPr>
              <a:t>Communication</a:t>
            </a:r>
            <a:r>
              <a:rPr sz="1350" b="1" spc="5" dirty="0">
                <a:solidFill>
                  <a:srgbClr val="991B1B"/>
                </a:solidFill>
                <a:latin typeface="Montserrat SemiBold"/>
                <a:cs typeface="Montserrat SemiBold"/>
              </a:rPr>
              <a:t> </a:t>
            </a:r>
            <a:r>
              <a:rPr sz="1350" b="1" spc="-25" dirty="0">
                <a:solidFill>
                  <a:srgbClr val="991B1B"/>
                </a:solidFill>
                <a:latin typeface="Montserrat SemiBold"/>
                <a:cs typeface="Montserrat SemiBold"/>
              </a:rPr>
              <a:t>G</a:t>
            </a:r>
            <a:r>
              <a:rPr lang="nl-NL" sz="1350" b="1" spc="-25" dirty="0">
                <a:solidFill>
                  <a:srgbClr val="991B1B"/>
                </a:solidFill>
                <a:latin typeface="Montserrat SemiBold"/>
                <a:cs typeface="Montserrat SemiBold"/>
              </a:rPr>
              <a:t>AP</a:t>
            </a:r>
            <a:endParaRPr sz="1350" dirty="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1150" spc="-40" dirty="0">
                <a:solidFill>
                  <a:srgbClr val="374050"/>
                </a:solidFill>
                <a:latin typeface="Montserrat"/>
                <a:cs typeface="Montserrat"/>
              </a:rPr>
              <a:t>is</a:t>
            </a:r>
            <a:r>
              <a:rPr sz="115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374050"/>
                </a:solidFill>
                <a:latin typeface="Montserrat"/>
                <a:cs typeface="Montserrat"/>
              </a:rPr>
              <a:t>niet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374050"/>
                </a:solidFill>
                <a:latin typeface="Montserrat"/>
                <a:cs typeface="Montserrat"/>
              </a:rPr>
              <a:t>goed</a:t>
            </a:r>
            <a:r>
              <a:rPr sz="115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geïnformeerd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374050"/>
                </a:solidFill>
                <a:latin typeface="Montserrat"/>
                <a:cs typeface="Montserrat"/>
              </a:rPr>
              <a:t>over</a:t>
            </a:r>
            <a:r>
              <a:rPr sz="115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40" dirty="0">
                <a:solidFill>
                  <a:srgbClr val="374050"/>
                </a:solidFill>
                <a:latin typeface="Montserrat"/>
                <a:cs typeface="Montserrat"/>
              </a:rPr>
              <a:t>projecten</a:t>
            </a:r>
            <a:endParaRPr sz="1150" dirty="0">
              <a:latin typeface="Montserrat"/>
              <a:cs typeface="Montserra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210298" y="4267199"/>
            <a:ext cx="5600700" cy="419100"/>
            <a:chOff x="6210298" y="4267199"/>
            <a:chExt cx="5600700" cy="419100"/>
          </a:xfrm>
        </p:grpSpPr>
        <p:sp>
          <p:nvSpPr>
            <p:cNvPr id="18" name="object 18"/>
            <p:cNvSpPr/>
            <p:nvPr/>
          </p:nvSpPr>
          <p:spPr>
            <a:xfrm>
              <a:off x="6210298" y="4267199"/>
              <a:ext cx="5600700" cy="419100"/>
            </a:xfrm>
            <a:custGeom>
              <a:avLst/>
              <a:gdLst/>
              <a:ahLst/>
              <a:cxnLst/>
              <a:rect l="l" t="t" r="r" b="b"/>
              <a:pathLst>
                <a:path w="5600700" h="419100">
                  <a:moveTo>
                    <a:pt x="5547302" y="419099"/>
                  </a:moveTo>
                  <a:lnTo>
                    <a:pt x="53397" y="419099"/>
                  </a:lnTo>
                  <a:lnTo>
                    <a:pt x="49680" y="418733"/>
                  </a:lnTo>
                  <a:lnTo>
                    <a:pt x="14084" y="399707"/>
                  </a:lnTo>
                  <a:lnTo>
                    <a:pt x="0" y="365702"/>
                  </a:lnTo>
                  <a:lnTo>
                    <a:pt x="0" y="361949"/>
                  </a:lnTo>
                  <a:lnTo>
                    <a:pt x="0" y="53397"/>
                  </a:lnTo>
                  <a:lnTo>
                    <a:pt x="19392" y="14085"/>
                  </a:lnTo>
                  <a:lnTo>
                    <a:pt x="53397" y="0"/>
                  </a:lnTo>
                  <a:lnTo>
                    <a:pt x="5547302" y="0"/>
                  </a:lnTo>
                  <a:lnTo>
                    <a:pt x="5586614" y="19391"/>
                  </a:lnTo>
                  <a:lnTo>
                    <a:pt x="5600700" y="53397"/>
                  </a:lnTo>
                  <a:lnTo>
                    <a:pt x="5600700" y="365702"/>
                  </a:lnTo>
                  <a:lnTo>
                    <a:pt x="5581307" y="405014"/>
                  </a:lnTo>
                  <a:lnTo>
                    <a:pt x="5551018" y="418733"/>
                  </a:lnTo>
                  <a:lnTo>
                    <a:pt x="5547302" y="4190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24599" y="4435077"/>
              <a:ext cx="116681" cy="83343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6197599" y="1342122"/>
            <a:ext cx="1822450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70" dirty="0">
                <a:solidFill>
                  <a:srgbClr val="1D40AF"/>
                </a:solidFill>
                <a:latin typeface="Montserrat SemiBold"/>
                <a:cs typeface="Montserrat SemiBold"/>
              </a:rPr>
              <a:t>Waarom</a:t>
            </a:r>
            <a:r>
              <a:rPr sz="1700" b="1" spc="-5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45" dirty="0">
                <a:solidFill>
                  <a:srgbClr val="1D40AF"/>
                </a:solidFill>
                <a:latin typeface="Montserrat SemiBold"/>
                <a:cs typeface="Montserrat SemiBold"/>
              </a:rPr>
              <a:t>geen</a:t>
            </a:r>
            <a:r>
              <a:rPr sz="1700" b="1" spc="-5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75" dirty="0">
                <a:solidFill>
                  <a:srgbClr val="1D40AF"/>
                </a:solidFill>
                <a:latin typeface="Montserrat SemiBold"/>
                <a:cs typeface="Montserrat SemiBold"/>
              </a:rPr>
              <a:t>lid?</a:t>
            </a:r>
            <a:endParaRPr sz="1700">
              <a:latin typeface="Montserrat SemiBold"/>
              <a:cs typeface="Montserrat SemiBold"/>
            </a:endParaRPr>
          </a:p>
        </p:txBody>
      </p:sp>
      <p:pic>
        <p:nvPicPr>
          <p:cNvPr id="21" name="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10300" y="1752600"/>
            <a:ext cx="5600699" cy="2438399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6501618" y="4360016"/>
            <a:ext cx="339979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140" dirty="0">
                <a:solidFill>
                  <a:srgbClr val="374050"/>
                </a:solidFill>
                <a:latin typeface="Verdana"/>
                <a:cs typeface="Verdana"/>
              </a:rPr>
              <a:t>Ik</a:t>
            </a:r>
            <a:r>
              <a:rPr sz="1200" i="1" spc="-130" dirty="0">
                <a:solidFill>
                  <a:srgbClr val="374050"/>
                </a:solidFill>
                <a:latin typeface="Verdana"/>
                <a:cs typeface="Verdana"/>
              </a:rPr>
              <a:t> </a:t>
            </a:r>
            <a:r>
              <a:rPr sz="1200" i="1" spc="-80" dirty="0">
                <a:solidFill>
                  <a:srgbClr val="374050"/>
                </a:solidFill>
                <a:latin typeface="Verdana"/>
                <a:cs typeface="Verdana"/>
              </a:rPr>
              <a:t>wist</a:t>
            </a:r>
            <a:r>
              <a:rPr sz="1200" i="1" spc="-125" dirty="0">
                <a:solidFill>
                  <a:srgbClr val="374050"/>
                </a:solidFill>
                <a:latin typeface="Verdana"/>
                <a:cs typeface="Verdana"/>
              </a:rPr>
              <a:t> </a:t>
            </a:r>
            <a:r>
              <a:rPr sz="1200" i="1" spc="-65" dirty="0">
                <a:solidFill>
                  <a:srgbClr val="374050"/>
                </a:solidFill>
                <a:latin typeface="Verdana"/>
                <a:cs typeface="Verdana"/>
              </a:rPr>
              <a:t>niet</a:t>
            </a:r>
            <a:r>
              <a:rPr sz="1200" i="1" spc="-125" dirty="0">
                <a:solidFill>
                  <a:srgbClr val="374050"/>
                </a:solidFill>
                <a:latin typeface="Verdana"/>
                <a:cs typeface="Verdana"/>
              </a:rPr>
              <a:t> </a:t>
            </a:r>
            <a:r>
              <a:rPr sz="1200" i="1" spc="-70" dirty="0">
                <a:solidFill>
                  <a:srgbClr val="374050"/>
                </a:solidFill>
                <a:latin typeface="Verdana"/>
                <a:cs typeface="Verdana"/>
              </a:rPr>
              <a:t>dat</a:t>
            </a:r>
            <a:r>
              <a:rPr sz="1200" i="1" spc="-125" dirty="0">
                <a:solidFill>
                  <a:srgbClr val="374050"/>
                </a:solidFill>
                <a:latin typeface="Verdana"/>
                <a:cs typeface="Verdana"/>
              </a:rPr>
              <a:t> </a:t>
            </a:r>
            <a:r>
              <a:rPr sz="1200" i="1" spc="-114" dirty="0">
                <a:solidFill>
                  <a:srgbClr val="374050"/>
                </a:solidFill>
                <a:latin typeface="Verdana"/>
                <a:cs typeface="Verdana"/>
              </a:rPr>
              <a:t>je</a:t>
            </a:r>
            <a:r>
              <a:rPr sz="1200" i="1" spc="-130" dirty="0">
                <a:solidFill>
                  <a:srgbClr val="374050"/>
                </a:solidFill>
                <a:latin typeface="Verdana"/>
                <a:cs typeface="Verdana"/>
              </a:rPr>
              <a:t> </a:t>
            </a:r>
            <a:r>
              <a:rPr sz="1200" i="1" spc="-45" dirty="0">
                <a:solidFill>
                  <a:srgbClr val="374050"/>
                </a:solidFill>
                <a:latin typeface="Verdana"/>
                <a:cs typeface="Verdana"/>
              </a:rPr>
              <a:t>lid</a:t>
            </a:r>
            <a:r>
              <a:rPr sz="1200" i="1" spc="-125" dirty="0">
                <a:solidFill>
                  <a:srgbClr val="374050"/>
                </a:solidFill>
                <a:latin typeface="Verdana"/>
                <a:cs typeface="Verdana"/>
              </a:rPr>
              <a:t> </a:t>
            </a:r>
            <a:r>
              <a:rPr sz="1200" i="1" spc="-85" dirty="0">
                <a:solidFill>
                  <a:srgbClr val="374050"/>
                </a:solidFill>
                <a:latin typeface="Verdana"/>
                <a:cs typeface="Verdana"/>
              </a:rPr>
              <a:t>kon</a:t>
            </a:r>
            <a:r>
              <a:rPr sz="1200" i="1" spc="-125" dirty="0">
                <a:solidFill>
                  <a:srgbClr val="374050"/>
                </a:solidFill>
                <a:latin typeface="Verdana"/>
                <a:cs typeface="Verdana"/>
              </a:rPr>
              <a:t> </a:t>
            </a:r>
            <a:r>
              <a:rPr sz="1200" i="1" spc="-85" dirty="0">
                <a:solidFill>
                  <a:srgbClr val="374050"/>
                </a:solidFill>
                <a:latin typeface="Verdana"/>
                <a:cs typeface="Verdana"/>
              </a:rPr>
              <a:t>worden</a:t>
            </a:r>
            <a:r>
              <a:rPr sz="1200" i="1" spc="-125" dirty="0">
                <a:solidFill>
                  <a:srgbClr val="374050"/>
                </a:solidFill>
                <a:latin typeface="Verdana"/>
                <a:cs typeface="Verdana"/>
              </a:rPr>
              <a:t> </a:t>
            </a:r>
            <a:r>
              <a:rPr sz="1200" i="1" spc="-114" dirty="0">
                <a:solidFill>
                  <a:srgbClr val="374050"/>
                </a:solidFill>
                <a:latin typeface="Verdana"/>
                <a:cs typeface="Verdana"/>
              </a:rPr>
              <a:t>van</a:t>
            </a:r>
            <a:r>
              <a:rPr sz="1200" i="1" spc="-130" dirty="0">
                <a:solidFill>
                  <a:srgbClr val="374050"/>
                </a:solidFill>
                <a:latin typeface="Verdana"/>
                <a:cs typeface="Verdana"/>
              </a:rPr>
              <a:t> </a:t>
            </a:r>
            <a:r>
              <a:rPr sz="1200" i="1" spc="-70" dirty="0">
                <a:solidFill>
                  <a:srgbClr val="374050"/>
                </a:solidFill>
                <a:latin typeface="Verdana"/>
                <a:cs typeface="Verdana"/>
              </a:rPr>
              <a:t>de</a:t>
            </a:r>
            <a:r>
              <a:rPr sz="1200" i="1" spc="-125" dirty="0">
                <a:solidFill>
                  <a:srgbClr val="374050"/>
                </a:solidFill>
                <a:latin typeface="Verdana"/>
                <a:cs typeface="Verdana"/>
              </a:rPr>
              <a:t> </a:t>
            </a:r>
            <a:r>
              <a:rPr sz="1200" i="1" spc="-75" dirty="0">
                <a:solidFill>
                  <a:srgbClr val="374050"/>
                </a:solidFill>
                <a:latin typeface="Verdana"/>
                <a:cs typeface="Verdana"/>
              </a:rPr>
              <a:t>Dorpsraad</a:t>
            </a:r>
            <a:endParaRPr sz="1200">
              <a:latin typeface="Verdana"/>
              <a:cs typeface="Verdana"/>
            </a:endParaRPr>
          </a:p>
        </p:txBody>
      </p:sp>
      <p:pic>
        <p:nvPicPr>
          <p:cNvPr id="23" name="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963149" y="4435078"/>
            <a:ext cx="116681" cy="83343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520700" y="5278577"/>
            <a:ext cx="136144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b="1" spc="-95" dirty="0">
                <a:solidFill>
                  <a:srgbClr val="FFFFFF"/>
                </a:solidFill>
                <a:latin typeface="Montserrat SemiBold"/>
                <a:cs typeface="Montserrat SemiBold"/>
              </a:rPr>
              <a:t>Aanbevelingen</a:t>
            </a:r>
            <a:endParaRPr sz="1500">
              <a:latin typeface="Montserrat SemiBold"/>
              <a:cs typeface="Montserrat SemiBold"/>
            </a:endParaRPr>
          </a:p>
        </p:txBody>
      </p:sp>
      <p:pic>
        <p:nvPicPr>
          <p:cNvPr id="25" name="object 2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33400" y="5676126"/>
            <a:ext cx="152399" cy="153173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749299" y="5621844"/>
            <a:ext cx="3199130" cy="202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75" dirty="0">
                <a:solidFill>
                  <a:srgbClr val="FFFFFF"/>
                </a:solidFill>
                <a:latin typeface="Montserrat"/>
                <a:cs typeface="Montserrat"/>
              </a:rPr>
              <a:t>Verbeter</a:t>
            </a:r>
            <a:r>
              <a:rPr sz="115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FFFFFF"/>
                </a:solidFill>
                <a:latin typeface="Montserrat"/>
                <a:cs typeface="Montserrat"/>
              </a:rPr>
              <a:t>communicatie</a:t>
            </a:r>
            <a:r>
              <a:rPr sz="1150" spc="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FFFFFF"/>
                </a:solidFill>
                <a:latin typeface="Montserrat"/>
                <a:cs typeface="Montserrat"/>
              </a:rPr>
              <a:t>over</a:t>
            </a:r>
            <a:r>
              <a:rPr sz="1150" spc="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FFFFFF"/>
                </a:solidFill>
                <a:latin typeface="Montserrat"/>
                <a:cs typeface="Montserrat"/>
              </a:rPr>
              <a:t>lopende</a:t>
            </a:r>
            <a:r>
              <a:rPr sz="1150" spc="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150" spc="-40" dirty="0">
                <a:solidFill>
                  <a:srgbClr val="FFFFFF"/>
                </a:solidFill>
                <a:latin typeface="Montserrat"/>
                <a:cs typeface="Montserrat"/>
              </a:rPr>
              <a:t>projecten</a:t>
            </a:r>
            <a:endParaRPr sz="1150">
              <a:latin typeface="Montserrat"/>
              <a:cs typeface="Montserrat"/>
            </a:endParaRPr>
          </a:p>
        </p:txBody>
      </p:sp>
      <p:pic>
        <p:nvPicPr>
          <p:cNvPr id="27" name="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95775" y="5676899"/>
            <a:ext cx="190499" cy="152399"/>
          </a:xfrm>
          <a:prstGeom prst="rect">
            <a:avLst/>
          </a:prstGeom>
        </p:spPr>
      </p:pic>
      <p:sp>
        <p:nvSpPr>
          <p:cNvPr id="28" name="object 28"/>
          <p:cNvSpPr txBox="1"/>
          <p:nvPr/>
        </p:nvSpPr>
        <p:spPr>
          <a:xfrm>
            <a:off x="4546500" y="5621844"/>
            <a:ext cx="3181350" cy="202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80" dirty="0">
                <a:solidFill>
                  <a:srgbClr val="FFFFFF"/>
                </a:solidFill>
                <a:latin typeface="Montserrat"/>
                <a:cs typeface="Montserrat"/>
              </a:rPr>
              <a:t>Maak</a:t>
            </a:r>
            <a:r>
              <a:rPr sz="115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FFFFFF"/>
                </a:solidFill>
                <a:latin typeface="Montserrat"/>
                <a:cs typeface="Montserrat"/>
              </a:rPr>
              <a:t>lidmaatschap</a:t>
            </a:r>
            <a:r>
              <a:rPr sz="115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FFFFFF"/>
                </a:solidFill>
                <a:latin typeface="Montserrat"/>
                <a:cs typeface="Montserrat"/>
              </a:rPr>
              <a:t>en</a:t>
            </a:r>
            <a:r>
              <a:rPr sz="115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FFFFFF"/>
                </a:solidFill>
                <a:latin typeface="Montserrat"/>
                <a:cs typeface="Montserrat"/>
              </a:rPr>
              <a:t>voordelen</a:t>
            </a:r>
            <a:r>
              <a:rPr sz="115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FFFFFF"/>
                </a:solidFill>
                <a:latin typeface="Montserrat"/>
                <a:cs typeface="Montserrat"/>
              </a:rPr>
              <a:t>beter</a:t>
            </a:r>
            <a:r>
              <a:rPr sz="115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150" spc="-25" dirty="0">
                <a:solidFill>
                  <a:srgbClr val="FFFFFF"/>
                </a:solidFill>
                <a:latin typeface="Montserrat"/>
                <a:cs typeface="Montserrat"/>
              </a:rPr>
              <a:t>bekend</a:t>
            </a:r>
            <a:endParaRPr sz="1150">
              <a:latin typeface="Montserrat"/>
              <a:cs typeface="Montserrat"/>
            </a:endParaRPr>
          </a:p>
        </p:txBody>
      </p:sp>
      <p:pic>
        <p:nvPicPr>
          <p:cNvPr id="29" name="object 2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048625" y="5676899"/>
            <a:ext cx="133349" cy="152399"/>
          </a:xfrm>
          <a:prstGeom prst="rect">
            <a:avLst/>
          </a:prstGeom>
        </p:spPr>
      </p:pic>
      <p:sp>
        <p:nvSpPr>
          <p:cNvPr id="30" name="object 30"/>
          <p:cNvSpPr txBox="1"/>
          <p:nvPr/>
        </p:nvSpPr>
        <p:spPr>
          <a:xfrm>
            <a:off x="8248600" y="5621844"/>
            <a:ext cx="2925445" cy="202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65" dirty="0">
                <a:solidFill>
                  <a:srgbClr val="FFFFFF"/>
                </a:solidFill>
                <a:latin typeface="Montserrat"/>
                <a:cs typeface="Montserrat"/>
              </a:rPr>
              <a:t>Organiseer</a:t>
            </a:r>
            <a:r>
              <a:rPr sz="1150" spc="3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FFFFFF"/>
                </a:solidFill>
                <a:latin typeface="Montserrat"/>
                <a:cs typeface="Montserrat"/>
              </a:rPr>
              <a:t>interactieve</a:t>
            </a:r>
            <a:r>
              <a:rPr sz="1150" spc="3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FFFFFF"/>
                </a:solidFill>
                <a:latin typeface="Montserrat"/>
                <a:cs typeface="Montserrat"/>
              </a:rPr>
              <a:t>info-</a:t>
            </a:r>
            <a:r>
              <a:rPr sz="1150" spc="-50" dirty="0">
                <a:solidFill>
                  <a:srgbClr val="FFFFFF"/>
                </a:solidFill>
                <a:latin typeface="Montserrat"/>
                <a:cs typeface="Montserrat"/>
              </a:rPr>
              <a:t>bijeenkomsten</a:t>
            </a:r>
            <a:endParaRPr sz="1150">
              <a:latin typeface="Montserrat"/>
              <a:cs typeface="Montserrat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-18416" y="6778778"/>
            <a:ext cx="12192000" cy="76200"/>
            <a:chOff x="0" y="6438899"/>
            <a:chExt cx="12192000" cy="76200"/>
          </a:xfrm>
        </p:grpSpPr>
        <p:sp>
          <p:nvSpPr>
            <p:cNvPr id="32" name="object 32"/>
            <p:cNvSpPr/>
            <p:nvPr/>
          </p:nvSpPr>
          <p:spPr>
            <a:xfrm>
              <a:off x="0" y="6438899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067174" y="6438899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76200"/>
            <a:chOff x="0" y="0"/>
            <a:chExt cx="12192000" cy="762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24824" y="0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85" dirty="0"/>
              <a:t>Top</a:t>
            </a:r>
            <a:r>
              <a:rPr spc="-45" dirty="0"/>
              <a:t> </a:t>
            </a:r>
            <a:r>
              <a:rPr lang="nl-NL" spc="-200" dirty="0"/>
              <a:t>p</a:t>
            </a:r>
            <a:r>
              <a:rPr spc="-200" dirty="0" err="1"/>
              <a:t>rioriteiten</a:t>
            </a:r>
            <a:r>
              <a:rPr spc="-45" dirty="0"/>
              <a:t> </a:t>
            </a:r>
            <a:r>
              <a:rPr lang="nl-NL" spc="-225" dirty="0"/>
              <a:t>b</a:t>
            </a:r>
            <a:r>
              <a:rPr spc="-225" dirty="0" err="1"/>
              <a:t>ewoners</a:t>
            </a:r>
            <a:endParaRPr spc="-225" dirty="0"/>
          </a:p>
        </p:txBody>
      </p:sp>
      <p:sp>
        <p:nvSpPr>
          <p:cNvPr id="6" name="object 6"/>
          <p:cNvSpPr/>
          <p:nvPr/>
        </p:nvSpPr>
        <p:spPr>
          <a:xfrm>
            <a:off x="380999" y="990599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761999" y="38099"/>
                </a:moveTo>
                <a:lnTo>
                  <a:pt x="0" y="38099"/>
                </a:lnTo>
                <a:lnTo>
                  <a:pt x="0" y="0"/>
                </a:lnTo>
                <a:lnTo>
                  <a:pt x="761999" y="0"/>
                </a:lnTo>
                <a:lnTo>
                  <a:pt x="761999" y="38099"/>
                </a:lnTo>
                <a:close/>
              </a:path>
            </a:pathLst>
          </a:custGeom>
          <a:solidFill>
            <a:srgbClr val="166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380999" y="2666999"/>
            <a:ext cx="3505200" cy="1905000"/>
            <a:chOff x="380999" y="2666999"/>
            <a:chExt cx="3505200" cy="1905000"/>
          </a:xfrm>
        </p:grpSpPr>
        <p:sp>
          <p:nvSpPr>
            <p:cNvPr id="8" name="object 8"/>
            <p:cNvSpPr/>
            <p:nvPr/>
          </p:nvSpPr>
          <p:spPr>
            <a:xfrm>
              <a:off x="400049" y="2666999"/>
              <a:ext cx="3486150" cy="1905000"/>
            </a:xfrm>
            <a:custGeom>
              <a:avLst/>
              <a:gdLst/>
              <a:ahLst/>
              <a:cxnLst/>
              <a:rect l="l" t="t" r="r" b="b"/>
              <a:pathLst>
                <a:path w="3486150" h="1905000">
                  <a:moveTo>
                    <a:pt x="3414952" y="1904999"/>
                  </a:moveTo>
                  <a:lnTo>
                    <a:pt x="53397" y="1904999"/>
                  </a:lnTo>
                  <a:lnTo>
                    <a:pt x="49681" y="1904511"/>
                  </a:lnTo>
                  <a:lnTo>
                    <a:pt x="14085" y="1879142"/>
                  </a:lnTo>
                  <a:lnTo>
                    <a:pt x="366" y="1838758"/>
                  </a:lnTo>
                  <a:lnTo>
                    <a:pt x="0" y="1833803"/>
                  </a:lnTo>
                  <a:lnTo>
                    <a:pt x="0" y="1828799"/>
                  </a:lnTo>
                  <a:lnTo>
                    <a:pt x="0" y="71196"/>
                  </a:lnTo>
                  <a:lnTo>
                    <a:pt x="11716" y="29705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3414952" y="0"/>
                  </a:lnTo>
                  <a:lnTo>
                    <a:pt x="3456444" y="15621"/>
                  </a:lnTo>
                  <a:lnTo>
                    <a:pt x="3482263" y="51661"/>
                  </a:lnTo>
                  <a:lnTo>
                    <a:pt x="3486149" y="71196"/>
                  </a:lnTo>
                  <a:lnTo>
                    <a:pt x="3486149" y="1833803"/>
                  </a:lnTo>
                  <a:lnTo>
                    <a:pt x="3470527" y="1875293"/>
                  </a:lnTo>
                  <a:lnTo>
                    <a:pt x="3434487" y="1901113"/>
                  </a:lnTo>
                  <a:lnTo>
                    <a:pt x="3419908" y="1904511"/>
                  </a:lnTo>
                  <a:lnTo>
                    <a:pt x="3414952" y="19049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80999" y="2667277"/>
              <a:ext cx="70485" cy="1905000"/>
            </a:xfrm>
            <a:custGeom>
              <a:avLst/>
              <a:gdLst/>
              <a:ahLst/>
              <a:cxnLst/>
              <a:rect l="l" t="t" r="r" b="b"/>
              <a:pathLst>
                <a:path w="70484" h="1905000">
                  <a:moveTo>
                    <a:pt x="70450" y="1904444"/>
                  </a:moveTo>
                  <a:lnTo>
                    <a:pt x="33857" y="1891891"/>
                  </a:lnTo>
                  <a:lnTo>
                    <a:pt x="5800" y="1857682"/>
                  </a:lnTo>
                  <a:lnTo>
                    <a:pt x="0" y="1828522"/>
                  </a:lnTo>
                  <a:lnTo>
                    <a:pt x="0" y="75922"/>
                  </a:lnTo>
                  <a:lnTo>
                    <a:pt x="12830" y="33579"/>
                  </a:lnTo>
                  <a:lnTo>
                    <a:pt x="47039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1000" y="46761"/>
                  </a:lnTo>
                  <a:lnTo>
                    <a:pt x="38100" y="75922"/>
                  </a:lnTo>
                  <a:lnTo>
                    <a:pt x="38100" y="1828522"/>
                  </a:lnTo>
                  <a:lnTo>
                    <a:pt x="44514" y="1870864"/>
                  </a:lnTo>
                  <a:lnTo>
                    <a:pt x="66287" y="1902788"/>
                  </a:lnTo>
                  <a:lnTo>
                    <a:pt x="70450" y="1904444"/>
                  </a:lnTo>
                  <a:close/>
                </a:path>
              </a:pathLst>
            </a:custGeom>
            <a:solidFill>
              <a:srgbClr val="3B81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499" y="3162299"/>
              <a:ext cx="133349" cy="13334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1499" y="3619499"/>
              <a:ext cx="133349" cy="13334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1499" y="4076699"/>
              <a:ext cx="133349" cy="13334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368299" y="850211"/>
            <a:ext cx="4959350" cy="419290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926465">
              <a:lnSpc>
                <a:spcPct val="100000"/>
              </a:lnSpc>
              <a:spcBef>
                <a:spcPts val="130"/>
              </a:spcBef>
            </a:pPr>
            <a:r>
              <a:rPr sz="1650" b="0" spc="-140" dirty="0">
                <a:solidFill>
                  <a:srgbClr val="047857"/>
                </a:solidFill>
                <a:latin typeface="Montserrat Medium"/>
                <a:cs typeface="Montserrat Medium"/>
              </a:rPr>
              <a:t>Waar</a:t>
            </a:r>
            <a:r>
              <a:rPr sz="1650" b="0" spc="-1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4" dirty="0">
                <a:solidFill>
                  <a:srgbClr val="047857"/>
                </a:solidFill>
                <a:latin typeface="Montserrat Medium"/>
                <a:cs typeface="Montserrat Medium"/>
              </a:rPr>
              <a:t>moet</a:t>
            </a:r>
            <a:r>
              <a:rPr sz="1650" b="0" spc="-1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0" dirty="0">
                <a:solidFill>
                  <a:srgbClr val="047857"/>
                </a:solidFill>
                <a:latin typeface="Montserrat Medium"/>
                <a:cs typeface="Montserrat Medium"/>
              </a:rPr>
              <a:t>de</a:t>
            </a:r>
            <a:r>
              <a:rPr sz="1650" b="0" spc="-1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0" dirty="0">
                <a:solidFill>
                  <a:srgbClr val="047857"/>
                </a:solidFill>
                <a:latin typeface="Montserrat Medium"/>
                <a:cs typeface="Montserrat Medium"/>
              </a:rPr>
              <a:t>Dorpsraad</a:t>
            </a:r>
            <a:r>
              <a:rPr sz="1650" b="0" spc="-1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90" dirty="0">
                <a:solidFill>
                  <a:srgbClr val="047857"/>
                </a:solidFill>
                <a:latin typeface="Montserrat Medium"/>
                <a:cs typeface="Montserrat Medium"/>
              </a:rPr>
              <a:t>zich</a:t>
            </a:r>
            <a:r>
              <a:rPr sz="1650" b="0" spc="-1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0" dirty="0">
                <a:solidFill>
                  <a:srgbClr val="047857"/>
                </a:solidFill>
                <a:latin typeface="Montserrat Medium"/>
                <a:cs typeface="Montserrat Medium"/>
              </a:rPr>
              <a:t>op</a:t>
            </a:r>
            <a:r>
              <a:rPr sz="1650" b="0" spc="-1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85" dirty="0">
                <a:solidFill>
                  <a:srgbClr val="047857"/>
                </a:solidFill>
                <a:latin typeface="Montserrat Medium"/>
                <a:cs typeface="Montserrat Medium"/>
              </a:rPr>
              <a:t>richten?</a:t>
            </a:r>
            <a:endParaRPr sz="1650" dirty="0">
              <a:latin typeface="Montserrat Medium"/>
              <a:cs typeface="Montserrat Medium"/>
            </a:endParaRPr>
          </a:p>
          <a:p>
            <a:pPr marL="12700" marR="1498600">
              <a:lnSpc>
                <a:spcPct val="115399"/>
              </a:lnSpc>
              <a:spcBef>
                <a:spcPts val="1730"/>
              </a:spcBef>
            </a:pP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-2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enquête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vroeg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bewoners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naar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0" dirty="0">
                <a:solidFill>
                  <a:srgbClr val="374050"/>
                </a:solidFill>
                <a:latin typeface="Montserrat"/>
                <a:cs typeface="Montserrat"/>
              </a:rPr>
              <a:t>thema's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waarop</a:t>
            </a:r>
            <a:r>
              <a:rPr sz="1300" spc="-2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Dorpsraad</a:t>
            </a:r>
            <a:r>
              <a:rPr sz="1300" spc="-2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zich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zou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moeten </a:t>
            </a:r>
            <a:r>
              <a:rPr sz="1300" spc="-55" dirty="0">
                <a:solidFill>
                  <a:srgbClr val="374050"/>
                </a:solidFill>
                <a:latin typeface="Montserrat"/>
                <a:cs typeface="Montserrat"/>
              </a:rPr>
              <a:t>richten.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Dit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0" dirty="0">
                <a:solidFill>
                  <a:srgbClr val="374050"/>
                </a:solidFill>
                <a:latin typeface="Montserrat"/>
                <a:cs typeface="Montserrat"/>
              </a:rPr>
              <a:t>zijn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percentages</a:t>
            </a:r>
            <a:r>
              <a:rPr sz="1300" spc="-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25" dirty="0">
                <a:solidFill>
                  <a:srgbClr val="374050"/>
                </a:solidFill>
                <a:latin typeface="Montserrat"/>
                <a:cs typeface="Montserrat"/>
              </a:rPr>
              <a:t>van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respondenten</a:t>
            </a:r>
            <a:r>
              <a:rPr sz="1300" spc="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die</a:t>
            </a:r>
            <a:r>
              <a:rPr sz="1300" spc="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deze</a:t>
            </a:r>
            <a:r>
              <a:rPr sz="1300" spc="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thema's</a:t>
            </a:r>
            <a:r>
              <a:rPr sz="1300" spc="1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belangrijk vinden:</a:t>
            </a:r>
            <a:endParaRPr sz="130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935"/>
              </a:spcBef>
            </a:pPr>
            <a:endParaRPr sz="1200" dirty="0">
              <a:latin typeface="Montserrat"/>
              <a:cs typeface="Montserrat"/>
            </a:endParaRPr>
          </a:p>
          <a:p>
            <a:pPr marR="2939415" algn="r">
              <a:lnSpc>
                <a:spcPct val="100000"/>
              </a:lnSpc>
            </a:pPr>
            <a:r>
              <a:rPr sz="1350" b="1" spc="-90" dirty="0">
                <a:solidFill>
                  <a:srgbClr val="1D40AF"/>
                </a:solidFill>
                <a:latin typeface="Montserrat SemiBold"/>
                <a:cs typeface="Montserrat SemiBold"/>
              </a:rPr>
              <a:t>Belangrijkste</a:t>
            </a:r>
            <a:r>
              <a:rPr sz="1350" b="1" spc="-2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35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inzichten</a:t>
            </a:r>
            <a:endParaRPr sz="1350" dirty="0">
              <a:latin typeface="Montserrat SemiBold"/>
              <a:cs typeface="Montserrat SemiBold"/>
            </a:endParaRPr>
          </a:p>
          <a:p>
            <a:pPr marL="412115" marR="1778000">
              <a:lnSpc>
                <a:spcPct val="108700"/>
              </a:lnSpc>
              <a:spcBef>
                <a:spcPts val="710"/>
              </a:spcBef>
            </a:pPr>
            <a:r>
              <a:rPr lang="nl-NL" sz="1150" spc="-95" dirty="0">
                <a:solidFill>
                  <a:srgbClr val="374050"/>
                </a:solidFill>
                <a:latin typeface="Montserrat"/>
                <a:cs typeface="Montserrat"/>
              </a:rPr>
              <a:t>Top</a:t>
            </a:r>
            <a:r>
              <a:rPr lang="nl-NL"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lang="nl-NL" sz="1150" spc="-60" dirty="0">
                <a:solidFill>
                  <a:srgbClr val="374050"/>
                </a:solidFill>
                <a:latin typeface="Montserrat"/>
                <a:cs typeface="Montserrat"/>
              </a:rPr>
              <a:t>3</a:t>
            </a:r>
            <a:r>
              <a:rPr lang="nl-NL"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lang="nl-NL" sz="1150" spc="-65" dirty="0">
                <a:solidFill>
                  <a:srgbClr val="374050"/>
                </a:solidFill>
                <a:latin typeface="Montserrat"/>
                <a:cs typeface="Montserrat"/>
              </a:rPr>
              <a:t>prioriteiten</a:t>
            </a:r>
            <a:r>
              <a:rPr lang="nl-NL"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lang="nl-NL" sz="1150" spc="-80" dirty="0">
                <a:solidFill>
                  <a:srgbClr val="374050"/>
                </a:solidFill>
                <a:latin typeface="Montserrat"/>
                <a:cs typeface="Montserrat"/>
              </a:rPr>
              <a:t>vormen</a:t>
            </a:r>
            <a:r>
              <a:rPr lang="nl-NL"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lang="nl-NL" sz="1150" spc="-60" dirty="0">
                <a:solidFill>
                  <a:srgbClr val="374050"/>
                </a:solidFill>
                <a:latin typeface="Montserrat"/>
                <a:cs typeface="Montserrat"/>
              </a:rPr>
              <a:t>duidelijke</a:t>
            </a:r>
            <a:r>
              <a:rPr lang="nl-NL"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lang="nl-NL" sz="1150" spc="-35" dirty="0">
                <a:solidFill>
                  <a:srgbClr val="374050"/>
                </a:solidFill>
                <a:latin typeface="Montserrat"/>
                <a:cs typeface="Montserrat"/>
              </a:rPr>
              <a:t>focus </a:t>
            </a:r>
            <a:r>
              <a:rPr lang="nl-NL" sz="1150" spc="-75" dirty="0">
                <a:solidFill>
                  <a:srgbClr val="374050"/>
                </a:solidFill>
                <a:latin typeface="Montserrat"/>
                <a:cs typeface="Montserrat"/>
              </a:rPr>
              <a:t>voor</a:t>
            </a:r>
            <a:r>
              <a:rPr lang="nl-NL"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lang="nl-NL" sz="1150" spc="-20" dirty="0">
                <a:solidFill>
                  <a:srgbClr val="374050"/>
                </a:solidFill>
                <a:latin typeface="Montserrat"/>
                <a:cs typeface="Montserrat"/>
              </a:rPr>
              <a:t>2026</a:t>
            </a:r>
            <a:endParaRPr sz="1150" dirty="0">
              <a:latin typeface="Montserrat"/>
              <a:cs typeface="Montserrat"/>
            </a:endParaRPr>
          </a:p>
          <a:p>
            <a:pPr marL="412115" marR="1725295">
              <a:lnSpc>
                <a:spcPct val="108700"/>
              </a:lnSpc>
              <a:spcBef>
                <a:spcPts val="600"/>
              </a:spcBef>
            </a:pP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Verkeer/veiligheid</a:t>
            </a:r>
            <a:r>
              <a:rPr sz="1150" spc="2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374050"/>
                </a:solidFill>
                <a:latin typeface="Montserrat"/>
                <a:cs typeface="Montserrat"/>
              </a:rPr>
              <a:t>en</a:t>
            </a:r>
            <a:r>
              <a:rPr sz="1150" spc="3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natuur/milieu</a:t>
            </a:r>
            <a:r>
              <a:rPr sz="1150" spc="3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35" dirty="0">
                <a:solidFill>
                  <a:srgbClr val="374050"/>
                </a:solidFill>
                <a:latin typeface="Montserrat"/>
                <a:cs typeface="Montserrat"/>
              </a:rPr>
              <a:t>blijven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dominante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thema's</a:t>
            </a:r>
            <a:endParaRPr sz="1150" dirty="0">
              <a:latin typeface="Montserrat"/>
              <a:cs typeface="Montserrat"/>
            </a:endParaRPr>
          </a:p>
          <a:p>
            <a:pPr marL="412115" marR="1830705">
              <a:lnSpc>
                <a:spcPct val="108700"/>
              </a:lnSpc>
              <a:spcBef>
                <a:spcPts val="600"/>
              </a:spcBef>
            </a:pPr>
            <a:r>
              <a:rPr sz="1150" spc="-80" dirty="0">
                <a:solidFill>
                  <a:srgbClr val="374050"/>
                </a:solidFill>
                <a:latin typeface="Montserrat"/>
                <a:cs typeface="Montserrat"/>
              </a:rPr>
              <a:t>Woningbouw/leefomgeving</a:t>
            </a:r>
            <a:r>
              <a:rPr sz="1150" spc="4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gestegen</a:t>
            </a:r>
            <a:r>
              <a:rPr sz="1150" spc="4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25" dirty="0">
                <a:solidFill>
                  <a:srgbClr val="374050"/>
                </a:solidFill>
                <a:latin typeface="Montserrat"/>
                <a:cs typeface="Montserrat"/>
              </a:rPr>
              <a:t>in 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prioriteit</a:t>
            </a:r>
            <a:endParaRPr sz="11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</a:pPr>
            <a:endParaRPr sz="10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050" dirty="0">
              <a:latin typeface="Montserrat"/>
              <a:cs typeface="Montserrat"/>
            </a:endParaRPr>
          </a:p>
          <a:p>
            <a:pPr marR="2916555" algn="r">
              <a:lnSpc>
                <a:spcPct val="100000"/>
              </a:lnSpc>
              <a:spcBef>
                <a:spcPts val="5"/>
              </a:spcBef>
            </a:pPr>
            <a:r>
              <a:rPr sz="1500" b="1" spc="-95" dirty="0">
                <a:solidFill>
                  <a:srgbClr val="1D40AF"/>
                </a:solidFill>
                <a:latin typeface="Montserrat SemiBold"/>
                <a:cs typeface="Montserrat SemiBold"/>
              </a:rPr>
              <a:t>Toelichting</a:t>
            </a:r>
            <a:r>
              <a:rPr sz="1500" b="1" spc="-1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500" b="1" spc="-75" dirty="0">
                <a:solidFill>
                  <a:srgbClr val="1D40AF"/>
                </a:solidFill>
                <a:latin typeface="Montserrat SemiBold"/>
                <a:cs typeface="Montserrat SemiBold"/>
              </a:rPr>
              <a:t>prioriteiten</a:t>
            </a:r>
            <a:endParaRPr sz="1500" dirty="0">
              <a:latin typeface="Montserrat SemiBold"/>
              <a:cs typeface="Montserrat SemiBold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80999" y="4971256"/>
            <a:ext cx="3705225" cy="742950"/>
            <a:chOff x="380999" y="5181599"/>
            <a:chExt cx="3705225" cy="742950"/>
          </a:xfrm>
        </p:grpSpPr>
        <p:sp>
          <p:nvSpPr>
            <p:cNvPr id="15" name="object 15"/>
            <p:cNvSpPr/>
            <p:nvPr/>
          </p:nvSpPr>
          <p:spPr>
            <a:xfrm>
              <a:off x="385762" y="5186362"/>
              <a:ext cx="3695700" cy="733425"/>
            </a:xfrm>
            <a:custGeom>
              <a:avLst/>
              <a:gdLst/>
              <a:ahLst/>
              <a:cxnLst/>
              <a:rect l="l" t="t" r="r" b="b"/>
              <a:pathLst>
                <a:path w="3695700" h="733425">
                  <a:moveTo>
                    <a:pt x="0" y="661987"/>
                  </a:moveTo>
                  <a:lnTo>
                    <a:pt x="0" y="71437"/>
                  </a:lnTo>
                  <a:lnTo>
                    <a:pt x="0" y="66746"/>
                  </a:lnTo>
                  <a:lnTo>
                    <a:pt x="457" y="62100"/>
                  </a:lnTo>
                  <a:lnTo>
                    <a:pt x="1372" y="57499"/>
                  </a:lnTo>
                  <a:lnTo>
                    <a:pt x="2287" y="52899"/>
                  </a:lnTo>
                  <a:lnTo>
                    <a:pt x="3642" y="48432"/>
                  </a:lnTo>
                  <a:lnTo>
                    <a:pt x="5437" y="44099"/>
                  </a:lnTo>
                  <a:lnTo>
                    <a:pt x="7232" y="39764"/>
                  </a:lnTo>
                  <a:lnTo>
                    <a:pt x="9433" y="35648"/>
                  </a:lnTo>
                  <a:lnTo>
                    <a:pt x="12039" y="31748"/>
                  </a:lnTo>
                  <a:lnTo>
                    <a:pt x="14645" y="27848"/>
                  </a:lnTo>
                  <a:lnTo>
                    <a:pt x="17606" y="24239"/>
                  </a:lnTo>
                  <a:lnTo>
                    <a:pt x="20923" y="20923"/>
                  </a:lnTo>
                  <a:lnTo>
                    <a:pt x="24240" y="17605"/>
                  </a:lnTo>
                  <a:lnTo>
                    <a:pt x="27848" y="14644"/>
                  </a:lnTo>
                  <a:lnTo>
                    <a:pt x="31748" y="12038"/>
                  </a:lnTo>
                  <a:lnTo>
                    <a:pt x="35649" y="9432"/>
                  </a:lnTo>
                  <a:lnTo>
                    <a:pt x="39765" y="7232"/>
                  </a:lnTo>
                  <a:lnTo>
                    <a:pt x="44099" y="5437"/>
                  </a:lnTo>
                  <a:lnTo>
                    <a:pt x="48433" y="3642"/>
                  </a:lnTo>
                  <a:lnTo>
                    <a:pt x="52900" y="2287"/>
                  </a:lnTo>
                  <a:lnTo>
                    <a:pt x="57500" y="1372"/>
                  </a:lnTo>
                  <a:lnTo>
                    <a:pt x="62101" y="457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3624262" y="0"/>
                  </a:lnTo>
                  <a:lnTo>
                    <a:pt x="3628952" y="0"/>
                  </a:lnTo>
                  <a:lnTo>
                    <a:pt x="3633598" y="457"/>
                  </a:lnTo>
                  <a:lnTo>
                    <a:pt x="3638198" y="1372"/>
                  </a:lnTo>
                  <a:lnTo>
                    <a:pt x="3642798" y="2287"/>
                  </a:lnTo>
                  <a:lnTo>
                    <a:pt x="3647265" y="3642"/>
                  </a:lnTo>
                  <a:lnTo>
                    <a:pt x="3651599" y="5437"/>
                  </a:lnTo>
                  <a:lnTo>
                    <a:pt x="3655933" y="7232"/>
                  </a:lnTo>
                  <a:lnTo>
                    <a:pt x="3660049" y="9433"/>
                  </a:lnTo>
                  <a:lnTo>
                    <a:pt x="3663949" y="12039"/>
                  </a:lnTo>
                  <a:lnTo>
                    <a:pt x="3667850" y="14644"/>
                  </a:lnTo>
                  <a:lnTo>
                    <a:pt x="3671459" y="17605"/>
                  </a:lnTo>
                  <a:lnTo>
                    <a:pt x="3674775" y="20923"/>
                  </a:lnTo>
                  <a:lnTo>
                    <a:pt x="3678092" y="24239"/>
                  </a:lnTo>
                  <a:lnTo>
                    <a:pt x="3681053" y="27848"/>
                  </a:lnTo>
                  <a:lnTo>
                    <a:pt x="3683660" y="31748"/>
                  </a:lnTo>
                  <a:lnTo>
                    <a:pt x="3686265" y="35648"/>
                  </a:lnTo>
                  <a:lnTo>
                    <a:pt x="3688466" y="39764"/>
                  </a:lnTo>
                  <a:lnTo>
                    <a:pt x="3690261" y="44099"/>
                  </a:lnTo>
                  <a:lnTo>
                    <a:pt x="3692056" y="48432"/>
                  </a:lnTo>
                  <a:lnTo>
                    <a:pt x="3693411" y="52899"/>
                  </a:lnTo>
                  <a:lnTo>
                    <a:pt x="3694326" y="57499"/>
                  </a:lnTo>
                  <a:lnTo>
                    <a:pt x="3695241" y="62100"/>
                  </a:lnTo>
                  <a:lnTo>
                    <a:pt x="3695699" y="66746"/>
                  </a:lnTo>
                  <a:lnTo>
                    <a:pt x="3695699" y="71437"/>
                  </a:lnTo>
                  <a:lnTo>
                    <a:pt x="3695699" y="661987"/>
                  </a:lnTo>
                  <a:lnTo>
                    <a:pt x="3695699" y="666677"/>
                  </a:lnTo>
                  <a:lnTo>
                    <a:pt x="3695241" y="671323"/>
                  </a:lnTo>
                  <a:lnTo>
                    <a:pt x="3694326" y="675923"/>
                  </a:lnTo>
                  <a:lnTo>
                    <a:pt x="3693411" y="680524"/>
                  </a:lnTo>
                  <a:lnTo>
                    <a:pt x="3674775" y="712500"/>
                  </a:lnTo>
                  <a:lnTo>
                    <a:pt x="3671459" y="715817"/>
                  </a:lnTo>
                  <a:lnTo>
                    <a:pt x="3667850" y="718778"/>
                  </a:lnTo>
                  <a:lnTo>
                    <a:pt x="3663950" y="721384"/>
                  </a:lnTo>
                  <a:lnTo>
                    <a:pt x="3660050" y="723990"/>
                  </a:lnTo>
                  <a:lnTo>
                    <a:pt x="3655933" y="726191"/>
                  </a:lnTo>
                  <a:lnTo>
                    <a:pt x="3651599" y="727986"/>
                  </a:lnTo>
                  <a:lnTo>
                    <a:pt x="3647266" y="729781"/>
                  </a:lnTo>
                  <a:lnTo>
                    <a:pt x="3642799" y="731136"/>
                  </a:lnTo>
                  <a:lnTo>
                    <a:pt x="3638198" y="732051"/>
                  </a:lnTo>
                  <a:lnTo>
                    <a:pt x="3633598" y="732966"/>
                  </a:lnTo>
                  <a:lnTo>
                    <a:pt x="3628952" y="733424"/>
                  </a:lnTo>
                  <a:lnTo>
                    <a:pt x="3624262" y="733424"/>
                  </a:lnTo>
                  <a:lnTo>
                    <a:pt x="71437" y="733424"/>
                  </a:lnTo>
                  <a:lnTo>
                    <a:pt x="66746" y="733424"/>
                  </a:lnTo>
                  <a:lnTo>
                    <a:pt x="62101" y="732966"/>
                  </a:lnTo>
                  <a:lnTo>
                    <a:pt x="57500" y="732051"/>
                  </a:lnTo>
                  <a:lnTo>
                    <a:pt x="52900" y="731136"/>
                  </a:lnTo>
                  <a:lnTo>
                    <a:pt x="48433" y="729781"/>
                  </a:lnTo>
                  <a:lnTo>
                    <a:pt x="44099" y="727986"/>
                  </a:lnTo>
                  <a:lnTo>
                    <a:pt x="39765" y="726191"/>
                  </a:lnTo>
                  <a:lnTo>
                    <a:pt x="35649" y="723990"/>
                  </a:lnTo>
                  <a:lnTo>
                    <a:pt x="31748" y="721384"/>
                  </a:lnTo>
                  <a:lnTo>
                    <a:pt x="27848" y="718778"/>
                  </a:lnTo>
                  <a:lnTo>
                    <a:pt x="24240" y="715817"/>
                  </a:lnTo>
                  <a:lnTo>
                    <a:pt x="20923" y="712500"/>
                  </a:lnTo>
                  <a:lnTo>
                    <a:pt x="17606" y="709184"/>
                  </a:lnTo>
                  <a:lnTo>
                    <a:pt x="457" y="671323"/>
                  </a:lnTo>
                  <a:lnTo>
                    <a:pt x="0" y="666677"/>
                  </a:lnTo>
                  <a:lnTo>
                    <a:pt x="0" y="661987"/>
                  </a:lnTo>
                  <a:close/>
                </a:path>
              </a:pathLst>
            </a:custGeom>
            <a:ln w="9524">
              <a:solidFill>
                <a:srgbClr val="E4E7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04824" y="5305424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7" y="358506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2" y="27094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4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4" y="288427"/>
                  </a:lnTo>
                  <a:lnTo>
                    <a:pt x="325203" y="325203"/>
                  </a:lnTo>
                  <a:lnTo>
                    <a:pt x="288427" y="353902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9124" y="5429249"/>
              <a:ext cx="152399" cy="133349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987425" y="5073495"/>
            <a:ext cx="2287270" cy="51689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75"/>
              </a:spcBef>
            </a:pPr>
            <a:r>
              <a:rPr sz="1200" b="1" spc="-105" dirty="0">
                <a:solidFill>
                  <a:srgbClr val="1D40AF"/>
                </a:solidFill>
                <a:latin typeface="Montserrat SemiBold"/>
                <a:cs typeface="Montserrat SemiBold"/>
              </a:rPr>
              <a:t>Verkeer</a:t>
            </a:r>
            <a:r>
              <a:rPr sz="1200" b="1" spc="-2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200" b="1" spc="-114" dirty="0">
                <a:solidFill>
                  <a:srgbClr val="1D40AF"/>
                </a:solidFill>
                <a:latin typeface="Montserrat SemiBold"/>
                <a:cs typeface="Montserrat SemiBold"/>
              </a:rPr>
              <a:t>en</a:t>
            </a:r>
            <a:r>
              <a:rPr sz="1200" b="1" spc="-2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200" b="1" spc="-85" dirty="0">
                <a:solidFill>
                  <a:srgbClr val="1D40AF"/>
                </a:solidFill>
                <a:latin typeface="Montserrat SemiBold"/>
                <a:cs typeface="Montserrat SemiBold"/>
              </a:rPr>
              <a:t>veiligheid</a:t>
            </a:r>
            <a:r>
              <a:rPr sz="1200" b="1" spc="-2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20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(72%) </a:t>
            </a:r>
            <a:r>
              <a:rPr sz="1000" spc="-60" dirty="0">
                <a:solidFill>
                  <a:srgbClr val="4A5462"/>
                </a:solidFill>
                <a:latin typeface="Montserrat"/>
                <a:cs typeface="Montserrat"/>
              </a:rPr>
              <a:t>Snelheidsbeperking,</a:t>
            </a:r>
            <a:r>
              <a:rPr sz="1000" spc="6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000" spc="-60" dirty="0">
                <a:solidFill>
                  <a:srgbClr val="4A5462"/>
                </a:solidFill>
                <a:latin typeface="Montserrat"/>
                <a:cs typeface="Montserrat"/>
              </a:rPr>
              <a:t>verkeersveiligheid, </a:t>
            </a:r>
            <a:r>
              <a:rPr sz="1000" spc="-10" dirty="0">
                <a:solidFill>
                  <a:srgbClr val="4A5462"/>
                </a:solidFill>
                <a:latin typeface="Montserrat"/>
                <a:cs typeface="Montserrat"/>
              </a:rPr>
              <a:t>doorstroming</a:t>
            </a:r>
            <a:endParaRPr sz="1000">
              <a:latin typeface="Montserrat"/>
              <a:cs typeface="Montserrat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238624" y="4971256"/>
            <a:ext cx="3714750" cy="742950"/>
            <a:chOff x="4238624" y="5181599"/>
            <a:chExt cx="3714750" cy="742950"/>
          </a:xfrm>
        </p:grpSpPr>
        <p:sp>
          <p:nvSpPr>
            <p:cNvPr id="20" name="object 20"/>
            <p:cNvSpPr/>
            <p:nvPr/>
          </p:nvSpPr>
          <p:spPr>
            <a:xfrm>
              <a:off x="4243386" y="5186362"/>
              <a:ext cx="3705225" cy="733425"/>
            </a:xfrm>
            <a:custGeom>
              <a:avLst/>
              <a:gdLst/>
              <a:ahLst/>
              <a:cxnLst/>
              <a:rect l="l" t="t" r="r" b="b"/>
              <a:pathLst>
                <a:path w="3705225" h="733425">
                  <a:moveTo>
                    <a:pt x="0" y="661987"/>
                  </a:moveTo>
                  <a:lnTo>
                    <a:pt x="0" y="71437"/>
                  </a:lnTo>
                  <a:lnTo>
                    <a:pt x="0" y="66746"/>
                  </a:lnTo>
                  <a:lnTo>
                    <a:pt x="457" y="62100"/>
                  </a:lnTo>
                  <a:lnTo>
                    <a:pt x="1372" y="57499"/>
                  </a:lnTo>
                  <a:lnTo>
                    <a:pt x="2287" y="52899"/>
                  </a:lnTo>
                  <a:lnTo>
                    <a:pt x="3642" y="48432"/>
                  </a:lnTo>
                  <a:lnTo>
                    <a:pt x="5437" y="44099"/>
                  </a:lnTo>
                  <a:lnTo>
                    <a:pt x="7232" y="39764"/>
                  </a:lnTo>
                  <a:lnTo>
                    <a:pt x="9432" y="35648"/>
                  </a:lnTo>
                  <a:lnTo>
                    <a:pt x="12038" y="31748"/>
                  </a:lnTo>
                  <a:lnTo>
                    <a:pt x="14644" y="27848"/>
                  </a:lnTo>
                  <a:lnTo>
                    <a:pt x="17606" y="24239"/>
                  </a:lnTo>
                  <a:lnTo>
                    <a:pt x="20923" y="20923"/>
                  </a:lnTo>
                  <a:lnTo>
                    <a:pt x="24240" y="17605"/>
                  </a:lnTo>
                  <a:lnTo>
                    <a:pt x="27848" y="14644"/>
                  </a:lnTo>
                  <a:lnTo>
                    <a:pt x="31748" y="12038"/>
                  </a:lnTo>
                  <a:lnTo>
                    <a:pt x="35648" y="9432"/>
                  </a:lnTo>
                  <a:lnTo>
                    <a:pt x="39765" y="7232"/>
                  </a:lnTo>
                  <a:lnTo>
                    <a:pt x="44099" y="5437"/>
                  </a:lnTo>
                  <a:lnTo>
                    <a:pt x="48433" y="3642"/>
                  </a:lnTo>
                  <a:lnTo>
                    <a:pt x="52900" y="2287"/>
                  </a:lnTo>
                  <a:lnTo>
                    <a:pt x="57500" y="1372"/>
                  </a:lnTo>
                  <a:lnTo>
                    <a:pt x="62101" y="457"/>
                  </a:lnTo>
                  <a:lnTo>
                    <a:pt x="66747" y="0"/>
                  </a:lnTo>
                  <a:lnTo>
                    <a:pt x="71437" y="0"/>
                  </a:lnTo>
                  <a:lnTo>
                    <a:pt x="3633787" y="0"/>
                  </a:lnTo>
                  <a:lnTo>
                    <a:pt x="3638477" y="0"/>
                  </a:lnTo>
                  <a:lnTo>
                    <a:pt x="3643123" y="457"/>
                  </a:lnTo>
                  <a:lnTo>
                    <a:pt x="3647723" y="1372"/>
                  </a:lnTo>
                  <a:lnTo>
                    <a:pt x="3652324" y="2287"/>
                  </a:lnTo>
                  <a:lnTo>
                    <a:pt x="3656791" y="3642"/>
                  </a:lnTo>
                  <a:lnTo>
                    <a:pt x="3661124" y="5437"/>
                  </a:lnTo>
                  <a:lnTo>
                    <a:pt x="3665457" y="7232"/>
                  </a:lnTo>
                  <a:lnTo>
                    <a:pt x="3669574" y="9433"/>
                  </a:lnTo>
                  <a:lnTo>
                    <a:pt x="3673475" y="12039"/>
                  </a:lnTo>
                  <a:lnTo>
                    <a:pt x="3677375" y="14644"/>
                  </a:lnTo>
                  <a:lnTo>
                    <a:pt x="3680984" y="17605"/>
                  </a:lnTo>
                  <a:lnTo>
                    <a:pt x="3684300" y="20923"/>
                  </a:lnTo>
                  <a:lnTo>
                    <a:pt x="3687617" y="24239"/>
                  </a:lnTo>
                  <a:lnTo>
                    <a:pt x="3690578" y="27848"/>
                  </a:lnTo>
                  <a:lnTo>
                    <a:pt x="3705224" y="66746"/>
                  </a:lnTo>
                  <a:lnTo>
                    <a:pt x="3705224" y="71437"/>
                  </a:lnTo>
                  <a:lnTo>
                    <a:pt x="3705224" y="661987"/>
                  </a:lnTo>
                  <a:lnTo>
                    <a:pt x="3705224" y="666677"/>
                  </a:lnTo>
                  <a:lnTo>
                    <a:pt x="3704766" y="671323"/>
                  </a:lnTo>
                  <a:lnTo>
                    <a:pt x="3703851" y="675923"/>
                  </a:lnTo>
                  <a:lnTo>
                    <a:pt x="3702935" y="680524"/>
                  </a:lnTo>
                  <a:lnTo>
                    <a:pt x="3684300" y="712500"/>
                  </a:lnTo>
                  <a:lnTo>
                    <a:pt x="3680984" y="715817"/>
                  </a:lnTo>
                  <a:lnTo>
                    <a:pt x="3677375" y="718778"/>
                  </a:lnTo>
                  <a:lnTo>
                    <a:pt x="3673475" y="721384"/>
                  </a:lnTo>
                  <a:lnTo>
                    <a:pt x="3669574" y="723990"/>
                  </a:lnTo>
                  <a:lnTo>
                    <a:pt x="3665457" y="726191"/>
                  </a:lnTo>
                  <a:lnTo>
                    <a:pt x="3661124" y="727986"/>
                  </a:lnTo>
                  <a:lnTo>
                    <a:pt x="3656791" y="729781"/>
                  </a:lnTo>
                  <a:lnTo>
                    <a:pt x="3652324" y="731136"/>
                  </a:lnTo>
                  <a:lnTo>
                    <a:pt x="3647723" y="732051"/>
                  </a:lnTo>
                  <a:lnTo>
                    <a:pt x="3643123" y="732966"/>
                  </a:lnTo>
                  <a:lnTo>
                    <a:pt x="3638477" y="733424"/>
                  </a:lnTo>
                  <a:lnTo>
                    <a:pt x="3633787" y="733424"/>
                  </a:lnTo>
                  <a:lnTo>
                    <a:pt x="71437" y="733424"/>
                  </a:lnTo>
                  <a:lnTo>
                    <a:pt x="66747" y="733424"/>
                  </a:lnTo>
                  <a:lnTo>
                    <a:pt x="62101" y="732966"/>
                  </a:lnTo>
                  <a:lnTo>
                    <a:pt x="57500" y="732051"/>
                  </a:lnTo>
                  <a:lnTo>
                    <a:pt x="52900" y="731136"/>
                  </a:lnTo>
                  <a:lnTo>
                    <a:pt x="48433" y="729781"/>
                  </a:lnTo>
                  <a:lnTo>
                    <a:pt x="44099" y="727986"/>
                  </a:lnTo>
                  <a:lnTo>
                    <a:pt x="39765" y="726191"/>
                  </a:lnTo>
                  <a:lnTo>
                    <a:pt x="35649" y="723990"/>
                  </a:lnTo>
                  <a:lnTo>
                    <a:pt x="31748" y="721384"/>
                  </a:lnTo>
                  <a:lnTo>
                    <a:pt x="27848" y="718778"/>
                  </a:lnTo>
                  <a:lnTo>
                    <a:pt x="24240" y="715817"/>
                  </a:lnTo>
                  <a:lnTo>
                    <a:pt x="20923" y="712500"/>
                  </a:lnTo>
                  <a:lnTo>
                    <a:pt x="17606" y="709184"/>
                  </a:lnTo>
                  <a:lnTo>
                    <a:pt x="1372" y="675923"/>
                  </a:lnTo>
                  <a:lnTo>
                    <a:pt x="457" y="671323"/>
                  </a:lnTo>
                  <a:lnTo>
                    <a:pt x="0" y="666677"/>
                  </a:lnTo>
                  <a:lnTo>
                    <a:pt x="0" y="661987"/>
                  </a:lnTo>
                  <a:close/>
                </a:path>
              </a:pathLst>
            </a:custGeom>
            <a:ln w="9524">
              <a:solidFill>
                <a:srgbClr val="E4E7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62449" y="5305424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6" y="358506"/>
                  </a:lnTo>
                  <a:lnTo>
                    <a:pt x="62574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4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199" y="135199"/>
                  </a:lnTo>
                  <a:lnTo>
                    <a:pt x="27095" y="92572"/>
                  </a:lnTo>
                  <a:lnTo>
                    <a:pt x="55795" y="55796"/>
                  </a:lnTo>
                  <a:lnTo>
                    <a:pt x="92571" y="27094"/>
                  </a:lnTo>
                  <a:lnTo>
                    <a:pt x="135199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6" y="27094"/>
                  </a:lnTo>
                  <a:lnTo>
                    <a:pt x="325203" y="55796"/>
                  </a:lnTo>
                  <a:lnTo>
                    <a:pt x="353903" y="92572"/>
                  </a:lnTo>
                  <a:lnTo>
                    <a:pt x="372798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8" y="245799"/>
                  </a:lnTo>
                  <a:lnTo>
                    <a:pt x="353903" y="288427"/>
                  </a:lnTo>
                  <a:lnTo>
                    <a:pt x="325203" y="325203"/>
                  </a:lnTo>
                  <a:lnTo>
                    <a:pt x="288426" y="353902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0FA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76749" y="5428684"/>
              <a:ext cx="152399" cy="133915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4848175" y="5073495"/>
            <a:ext cx="2840355" cy="364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b="1" spc="-95" dirty="0">
                <a:solidFill>
                  <a:srgbClr val="1D40AF"/>
                </a:solidFill>
                <a:latin typeface="Montserrat SemiBold"/>
                <a:cs typeface="Montserrat SemiBold"/>
              </a:rPr>
              <a:t>Natuur</a:t>
            </a:r>
            <a:r>
              <a:rPr sz="1200" b="1" spc="-3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200" b="1" spc="-114" dirty="0">
                <a:solidFill>
                  <a:srgbClr val="1D40AF"/>
                </a:solidFill>
                <a:latin typeface="Montserrat SemiBold"/>
                <a:cs typeface="Montserrat SemiBold"/>
              </a:rPr>
              <a:t>en</a:t>
            </a:r>
            <a:r>
              <a:rPr sz="1200" b="1" spc="-3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200" b="1" spc="-85" dirty="0">
                <a:solidFill>
                  <a:srgbClr val="1D40AF"/>
                </a:solidFill>
                <a:latin typeface="Montserrat SemiBold"/>
                <a:cs typeface="Montserrat SemiBold"/>
              </a:rPr>
              <a:t>milieu</a:t>
            </a:r>
            <a:r>
              <a:rPr sz="1200" b="1" spc="-3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200" b="1" spc="-20" dirty="0">
                <a:solidFill>
                  <a:srgbClr val="1D40AF"/>
                </a:solidFill>
                <a:latin typeface="Montserrat SemiBold"/>
                <a:cs typeface="Montserrat SemiBold"/>
              </a:rPr>
              <a:t>(68%)</a:t>
            </a:r>
            <a:endParaRPr sz="1200" dirty="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000" spc="-65" dirty="0">
                <a:solidFill>
                  <a:srgbClr val="4A5462"/>
                </a:solidFill>
                <a:latin typeface="Montserrat"/>
                <a:cs typeface="Montserrat"/>
              </a:rPr>
              <a:t>Groenvoorziening,</a:t>
            </a:r>
            <a:r>
              <a:rPr sz="1000" spc="7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000" spc="-65" dirty="0">
                <a:solidFill>
                  <a:srgbClr val="4A5462"/>
                </a:solidFill>
                <a:latin typeface="Montserrat"/>
                <a:cs typeface="Montserrat"/>
              </a:rPr>
              <a:t>duurzaamheid,</a:t>
            </a:r>
            <a:r>
              <a:rPr sz="1000" spc="7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000" spc="-60" dirty="0">
                <a:solidFill>
                  <a:srgbClr val="4A5462"/>
                </a:solidFill>
                <a:latin typeface="Montserrat"/>
                <a:cs typeface="Montserrat"/>
              </a:rPr>
              <a:t>natuurbehoud</a:t>
            </a:r>
            <a:endParaRPr sz="1000" dirty="0">
              <a:latin typeface="Montserrat"/>
              <a:cs typeface="Montserrat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8105773" y="4971256"/>
            <a:ext cx="3705225" cy="742950"/>
            <a:chOff x="8105773" y="5181599"/>
            <a:chExt cx="3705225" cy="742950"/>
          </a:xfrm>
        </p:grpSpPr>
        <p:sp>
          <p:nvSpPr>
            <p:cNvPr id="25" name="object 25"/>
            <p:cNvSpPr/>
            <p:nvPr/>
          </p:nvSpPr>
          <p:spPr>
            <a:xfrm>
              <a:off x="8110535" y="5186362"/>
              <a:ext cx="3695700" cy="733425"/>
            </a:xfrm>
            <a:custGeom>
              <a:avLst/>
              <a:gdLst/>
              <a:ahLst/>
              <a:cxnLst/>
              <a:rect l="l" t="t" r="r" b="b"/>
              <a:pathLst>
                <a:path w="3695700" h="733425">
                  <a:moveTo>
                    <a:pt x="0" y="661987"/>
                  </a:moveTo>
                  <a:lnTo>
                    <a:pt x="0" y="71437"/>
                  </a:lnTo>
                  <a:lnTo>
                    <a:pt x="0" y="66746"/>
                  </a:lnTo>
                  <a:lnTo>
                    <a:pt x="457" y="62100"/>
                  </a:lnTo>
                  <a:lnTo>
                    <a:pt x="1371" y="57499"/>
                  </a:lnTo>
                  <a:lnTo>
                    <a:pt x="2287" y="52899"/>
                  </a:lnTo>
                  <a:lnTo>
                    <a:pt x="3642" y="48432"/>
                  </a:lnTo>
                  <a:lnTo>
                    <a:pt x="5437" y="44099"/>
                  </a:lnTo>
                  <a:lnTo>
                    <a:pt x="7232" y="39764"/>
                  </a:lnTo>
                  <a:lnTo>
                    <a:pt x="9433" y="35648"/>
                  </a:lnTo>
                  <a:lnTo>
                    <a:pt x="12039" y="31748"/>
                  </a:lnTo>
                  <a:lnTo>
                    <a:pt x="14645" y="27848"/>
                  </a:lnTo>
                  <a:lnTo>
                    <a:pt x="17606" y="24239"/>
                  </a:lnTo>
                  <a:lnTo>
                    <a:pt x="20923" y="20923"/>
                  </a:lnTo>
                  <a:lnTo>
                    <a:pt x="24240" y="17605"/>
                  </a:lnTo>
                  <a:lnTo>
                    <a:pt x="27848" y="14644"/>
                  </a:lnTo>
                  <a:lnTo>
                    <a:pt x="31748" y="12038"/>
                  </a:lnTo>
                  <a:lnTo>
                    <a:pt x="35648" y="9432"/>
                  </a:lnTo>
                  <a:lnTo>
                    <a:pt x="39765" y="7232"/>
                  </a:lnTo>
                  <a:lnTo>
                    <a:pt x="44099" y="5437"/>
                  </a:lnTo>
                  <a:lnTo>
                    <a:pt x="48433" y="3642"/>
                  </a:lnTo>
                  <a:lnTo>
                    <a:pt x="52900" y="2287"/>
                  </a:lnTo>
                  <a:lnTo>
                    <a:pt x="57500" y="1372"/>
                  </a:lnTo>
                  <a:lnTo>
                    <a:pt x="62101" y="457"/>
                  </a:lnTo>
                  <a:lnTo>
                    <a:pt x="66747" y="0"/>
                  </a:lnTo>
                  <a:lnTo>
                    <a:pt x="71438" y="0"/>
                  </a:lnTo>
                  <a:lnTo>
                    <a:pt x="3624262" y="0"/>
                  </a:lnTo>
                  <a:lnTo>
                    <a:pt x="3628953" y="0"/>
                  </a:lnTo>
                  <a:lnTo>
                    <a:pt x="3633598" y="457"/>
                  </a:lnTo>
                  <a:lnTo>
                    <a:pt x="3638199" y="1372"/>
                  </a:lnTo>
                  <a:lnTo>
                    <a:pt x="3642800" y="2287"/>
                  </a:lnTo>
                  <a:lnTo>
                    <a:pt x="3647267" y="3642"/>
                  </a:lnTo>
                  <a:lnTo>
                    <a:pt x="3651600" y="5437"/>
                  </a:lnTo>
                  <a:lnTo>
                    <a:pt x="3655934" y="7232"/>
                  </a:lnTo>
                  <a:lnTo>
                    <a:pt x="3660050" y="9433"/>
                  </a:lnTo>
                  <a:lnTo>
                    <a:pt x="3663949" y="12039"/>
                  </a:lnTo>
                  <a:lnTo>
                    <a:pt x="3667850" y="14644"/>
                  </a:lnTo>
                  <a:lnTo>
                    <a:pt x="3683660" y="31748"/>
                  </a:lnTo>
                  <a:lnTo>
                    <a:pt x="3686265" y="35648"/>
                  </a:lnTo>
                  <a:lnTo>
                    <a:pt x="3688466" y="39764"/>
                  </a:lnTo>
                  <a:lnTo>
                    <a:pt x="3690261" y="44099"/>
                  </a:lnTo>
                  <a:lnTo>
                    <a:pt x="3692056" y="48432"/>
                  </a:lnTo>
                  <a:lnTo>
                    <a:pt x="3695700" y="71437"/>
                  </a:lnTo>
                  <a:lnTo>
                    <a:pt x="3695700" y="661987"/>
                  </a:lnTo>
                  <a:lnTo>
                    <a:pt x="3695699" y="666677"/>
                  </a:lnTo>
                  <a:lnTo>
                    <a:pt x="3695240" y="671323"/>
                  </a:lnTo>
                  <a:lnTo>
                    <a:pt x="3694325" y="675923"/>
                  </a:lnTo>
                  <a:lnTo>
                    <a:pt x="3693410" y="680524"/>
                  </a:lnTo>
                  <a:lnTo>
                    <a:pt x="3692056" y="684990"/>
                  </a:lnTo>
                  <a:lnTo>
                    <a:pt x="3690261" y="689324"/>
                  </a:lnTo>
                  <a:lnTo>
                    <a:pt x="3688466" y="693657"/>
                  </a:lnTo>
                  <a:lnTo>
                    <a:pt x="3663949" y="721384"/>
                  </a:lnTo>
                  <a:lnTo>
                    <a:pt x="3660050" y="723990"/>
                  </a:lnTo>
                  <a:lnTo>
                    <a:pt x="3655934" y="726191"/>
                  </a:lnTo>
                  <a:lnTo>
                    <a:pt x="3651600" y="727986"/>
                  </a:lnTo>
                  <a:lnTo>
                    <a:pt x="3647267" y="729781"/>
                  </a:lnTo>
                  <a:lnTo>
                    <a:pt x="3642800" y="731136"/>
                  </a:lnTo>
                  <a:lnTo>
                    <a:pt x="3638199" y="732051"/>
                  </a:lnTo>
                  <a:lnTo>
                    <a:pt x="3633598" y="732966"/>
                  </a:lnTo>
                  <a:lnTo>
                    <a:pt x="3628953" y="733424"/>
                  </a:lnTo>
                  <a:lnTo>
                    <a:pt x="3624262" y="733424"/>
                  </a:lnTo>
                  <a:lnTo>
                    <a:pt x="71438" y="733424"/>
                  </a:lnTo>
                  <a:lnTo>
                    <a:pt x="66747" y="733424"/>
                  </a:lnTo>
                  <a:lnTo>
                    <a:pt x="62101" y="732966"/>
                  </a:lnTo>
                  <a:lnTo>
                    <a:pt x="57501" y="732051"/>
                  </a:lnTo>
                  <a:lnTo>
                    <a:pt x="52900" y="731136"/>
                  </a:lnTo>
                  <a:lnTo>
                    <a:pt x="48433" y="729781"/>
                  </a:lnTo>
                  <a:lnTo>
                    <a:pt x="44099" y="727986"/>
                  </a:lnTo>
                  <a:lnTo>
                    <a:pt x="39765" y="726191"/>
                  </a:lnTo>
                  <a:lnTo>
                    <a:pt x="35648" y="723990"/>
                  </a:lnTo>
                  <a:lnTo>
                    <a:pt x="31748" y="721384"/>
                  </a:lnTo>
                  <a:lnTo>
                    <a:pt x="27848" y="718778"/>
                  </a:lnTo>
                  <a:lnTo>
                    <a:pt x="24240" y="715817"/>
                  </a:lnTo>
                  <a:lnTo>
                    <a:pt x="20923" y="712500"/>
                  </a:lnTo>
                  <a:lnTo>
                    <a:pt x="17606" y="709184"/>
                  </a:lnTo>
                  <a:lnTo>
                    <a:pt x="14645" y="705575"/>
                  </a:lnTo>
                  <a:lnTo>
                    <a:pt x="12039" y="701675"/>
                  </a:lnTo>
                  <a:lnTo>
                    <a:pt x="9433" y="697774"/>
                  </a:lnTo>
                  <a:lnTo>
                    <a:pt x="0" y="666677"/>
                  </a:lnTo>
                  <a:lnTo>
                    <a:pt x="0" y="661987"/>
                  </a:lnTo>
                  <a:close/>
                </a:path>
              </a:pathLst>
            </a:custGeom>
            <a:ln w="9524">
              <a:solidFill>
                <a:srgbClr val="E4E7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229599" y="5305424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199" y="375288"/>
                  </a:lnTo>
                  <a:lnTo>
                    <a:pt x="100696" y="358506"/>
                  </a:lnTo>
                  <a:lnTo>
                    <a:pt x="62574" y="331659"/>
                  </a:lnTo>
                  <a:lnTo>
                    <a:pt x="32103" y="296335"/>
                  </a:lnTo>
                  <a:lnTo>
                    <a:pt x="11129" y="254666"/>
                  </a:lnTo>
                  <a:lnTo>
                    <a:pt x="914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199" y="135199"/>
                  </a:lnTo>
                  <a:lnTo>
                    <a:pt x="27094" y="92572"/>
                  </a:lnTo>
                  <a:lnTo>
                    <a:pt x="55795" y="55796"/>
                  </a:lnTo>
                  <a:lnTo>
                    <a:pt x="92570" y="27094"/>
                  </a:lnTo>
                  <a:lnTo>
                    <a:pt x="135198" y="8200"/>
                  </a:lnTo>
                  <a:lnTo>
                    <a:pt x="181140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6" y="27094"/>
                  </a:lnTo>
                  <a:lnTo>
                    <a:pt x="325203" y="55796"/>
                  </a:lnTo>
                  <a:lnTo>
                    <a:pt x="353903" y="92572"/>
                  </a:lnTo>
                  <a:lnTo>
                    <a:pt x="372798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8" y="245799"/>
                  </a:lnTo>
                  <a:lnTo>
                    <a:pt x="353903" y="288427"/>
                  </a:lnTo>
                  <a:lnTo>
                    <a:pt x="325203" y="325203"/>
                  </a:lnTo>
                  <a:lnTo>
                    <a:pt x="288426" y="353902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ECE8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34374" y="5419724"/>
              <a:ext cx="171688" cy="152399"/>
            </a:xfrm>
            <a:prstGeom prst="rect">
              <a:avLst/>
            </a:prstGeom>
          </p:spPr>
        </p:pic>
      </p:grpSp>
      <p:sp>
        <p:nvSpPr>
          <p:cNvPr id="28" name="object 28"/>
          <p:cNvSpPr txBox="1"/>
          <p:nvPr/>
        </p:nvSpPr>
        <p:spPr>
          <a:xfrm>
            <a:off x="8708925" y="5073495"/>
            <a:ext cx="2887345" cy="364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b="1" spc="-110" dirty="0">
                <a:solidFill>
                  <a:srgbClr val="1D40AF"/>
                </a:solidFill>
                <a:latin typeface="Montserrat SemiBold"/>
                <a:cs typeface="Montserrat SemiBold"/>
              </a:rPr>
              <a:t>Woningbouw/leefomgeving</a:t>
            </a:r>
            <a:r>
              <a:rPr sz="1200" b="1" spc="6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200" b="1" spc="-20" dirty="0">
                <a:solidFill>
                  <a:srgbClr val="1D40AF"/>
                </a:solidFill>
                <a:latin typeface="Montserrat SemiBold"/>
                <a:cs typeface="Montserrat SemiBold"/>
              </a:rPr>
              <a:t>(61%)</a:t>
            </a:r>
            <a:endParaRPr sz="120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000" spc="-60" dirty="0">
                <a:solidFill>
                  <a:srgbClr val="4A5462"/>
                </a:solidFill>
                <a:latin typeface="Montserrat"/>
                <a:cs typeface="Montserrat"/>
              </a:rPr>
              <a:t>Betaalbare</a:t>
            </a:r>
            <a:r>
              <a:rPr sz="1000" spc="2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000" spc="-65" dirty="0">
                <a:solidFill>
                  <a:srgbClr val="4A5462"/>
                </a:solidFill>
                <a:latin typeface="Montserrat"/>
                <a:cs typeface="Montserrat"/>
              </a:rPr>
              <a:t>woningen,</a:t>
            </a:r>
            <a:r>
              <a:rPr sz="1000" spc="2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000" spc="-65" dirty="0">
                <a:solidFill>
                  <a:srgbClr val="4A5462"/>
                </a:solidFill>
                <a:latin typeface="Montserrat"/>
                <a:cs typeface="Montserrat"/>
              </a:rPr>
              <a:t>woonkwaliteit,</a:t>
            </a:r>
            <a:r>
              <a:rPr sz="1000" spc="2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000" spc="-50" dirty="0">
                <a:solidFill>
                  <a:srgbClr val="4A5462"/>
                </a:solidFill>
                <a:latin typeface="Montserrat"/>
                <a:cs typeface="Montserrat"/>
              </a:rPr>
              <a:t>leefbaarheid</a:t>
            </a:r>
            <a:endParaRPr sz="1000">
              <a:latin typeface="Montserrat"/>
              <a:cs typeface="Montserrat"/>
            </a:endParaRPr>
          </a:p>
        </p:txBody>
      </p:sp>
      <p:pic>
        <p:nvPicPr>
          <p:cNvPr id="29" name="object 2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86236" y="1363125"/>
            <a:ext cx="7619999" cy="2857499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0" y="6767231"/>
            <a:ext cx="12192000" cy="76200"/>
            <a:chOff x="0" y="6438899"/>
            <a:chExt cx="12192000" cy="76200"/>
          </a:xfrm>
        </p:grpSpPr>
        <p:sp>
          <p:nvSpPr>
            <p:cNvPr id="31" name="object 31"/>
            <p:cNvSpPr/>
            <p:nvPr/>
          </p:nvSpPr>
          <p:spPr>
            <a:xfrm>
              <a:off x="0" y="6438899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067174" y="6438899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14">
            <a:extLst>
              <a:ext uri="{FF2B5EF4-FFF2-40B4-BE49-F238E27FC236}">
                <a16:creationId xmlns:a16="http://schemas.microsoft.com/office/drawing/2014/main" id="{0C81C53A-ABE2-15CD-525A-D9F2B26D1C29}"/>
              </a:ext>
            </a:extLst>
          </p:cNvPr>
          <p:cNvGrpSpPr/>
          <p:nvPr/>
        </p:nvGrpSpPr>
        <p:grpSpPr>
          <a:xfrm>
            <a:off x="4248149" y="5867153"/>
            <a:ext cx="3695700" cy="733425"/>
            <a:chOff x="385762" y="5186362"/>
            <a:chExt cx="3695700" cy="733425"/>
          </a:xfrm>
        </p:grpSpPr>
        <p:sp>
          <p:nvSpPr>
            <p:cNvPr id="34" name="object 15">
              <a:extLst>
                <a:ext uri="{FF2B5EF4-FFF2-40B4-BE49-F238E27FC236}">
                  <a16:creationId xmlns:a16="http://schemas.microsoft.com/office/drawing/2014/main" id="{6E98B03A-ED66-F48F-C78F-A9823D77D20F}"/>
                </a:ext>
              </a:extLst>
            </p:cNvPr>
            <p:cNvSpPr/>
            <p:nvPr/>
          </p:nvSpPr>
          <p:spPr>
            <a:xfrm>
              <a:off x="385762" y="5186362"/>
              <a:ext cx="3695700" cy="733425"/>
            </a:xfrm>
            <a:custGeom>
              <a:avLst/>
              <a:gdLst/>
              <a:ahLst/>
              <a:cxnLst/>
              <a:rect l="l" t="t" r="r" b="b"/>
              <a:pathLst>
                <a:path w="3695700" h="733425">
                  <a:moveTo>
                    <a:pt x="0" y="661987"/>
                  </a:moveTo>
                  <a:lnTo>
                    <a:pt x="0" y="71437"/>
                  </a:lnTo>
                  <a:lnTo>
                    <a:pt x="0" y="66746"/>
                  </a:lnTo>
                  <a:lnTo>
                    <a:pt x="457" y="62100"/>
                  </a:lnTo>
                  <a:lnTo>
                    <a:pt x="1372" y="57499"/>
                  </a:lnTo>
                  <a:lnTo>
                    <a:pt x="2287" y="52899"/>
                  </a:lnTo>
                  <a:lnTo>
                    <a:pt x="3642" y="48432"/>
                  </a:lnTo>
                  <a:lnTo>
                    <a:pt x="5437" y="44099"/>
                  </a:lnTo>
                  <a:lnTo>
                    <a:pt x="7232" y="39764"/>
                  </a:lnTo>
                  <a:lnTo>
                    <a:pt x="9433" y="35648"/>
                  </a:lnTo>
                  <a:lnTo>
                    <a:pt x="12039" y="31748"/>
                  </a:lnTo>
                  <a:lnTo>
                    <a:pt x="14645" y="27848"/>
                  </a:lnTo>
                  <a:lnTo>
                    <a:pt x="17606" y="24239"/>
                  </a:lnTo>
                  <a:lnTo>
                    <a:pt x="20923" y="20923"/>
                  </a:lnTo>
                  <a:lnTo>
                    <a:pt x="24240" y="17605"/>
                  </a:lnTo>
                  <a:lnTo>
                    <a:pt x="27848" y="14644"/>
                  </a:lnTo>
                  <a:lnTo>
                    <a:pt x="31748" y="12038"/>
                  </a:lnTo>
                  <a:lnTo>
                    <a:pt x="35649" y="9432"/>
                  </a:lnTo>
                  <a:lnTo>
                    <a:pt x="39765" y="7232"/>
                  </a:lnTo>
                  <a:lnTo>
                    <a:pt x="44099" y="5437"/>
                  </a:lnTo>
                  <a:lnTo>
                    <a:pt x="48433" y="3642"/>
                  </a:lnTo>
                  <a:lnTo>
                    <a:pt x="52900" y="2287"/>
                  </a:lnTo>
                  <a:lnTo>
                    <a:pt x="57500" y="1372"/>
                  </a:lnTo>
                  <a:lnTo>
                    <a:pt x="62101" y="457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3624262" y="0"/>
                  </a:lnTo>
                  <a:lnTo>
                    <a:pt x="3628952" y="0"/>
                  </a:lnTo>
                  <a:lnTo>
                    <a:pt x="3633598" y="457"/>
                  </a:lnTo>
                  <a:lnTo>
                    <a:pt x="3638198" y="1372"/>
                  </a:lnTo>
                  <a:lnTo>
                    <a:pt x="3642798" y="2287"/>
                  </a:lnTo>
                  <a:lnTo>
                    <a:pt x="3647265" y="3642"/>
                  </a:lnTo>
                  <a:lnTo>
                    <a:pt x="3651599" y="5437"/>
                  </a:lnTo>
                  <a:lnTo>
                    <a:pt x="3655933" y="7232"/>
                  </a:lnTo>
                  <a:lnTo>
                    <a:pt x="3660049" y="9433"/>
                  </a:lnTo>
                  <a:lnTo>
                    <a:pt x="3663949" y="12039"/>
                  </a:lnTo>
                  <a:lnTo>
                    <a:pt x="3667850" y="14644"/>
                  </a:lnTo>
                  <a:lnTo>
                    <a:pt x="3671459" y="17605"/>
                  </a:lnTo>
                  <a:lnTo>
                    <a:pt x="3674775" y="20923"/>
                  </a:lnTo>
                  <a:lnTo>
                    <a:pt x="3678092" y="24239"/>
                  </a:lnTo>
                  <a:lnTo>
                    <a:pt x="3681053" y="27848"/>
                  </a:lnTo>
                  <a:lnTo>
                    <a:pt x="3683660" y="31748"/>
                  </a:lnTo>
                  <a:lnTo>
                    <a:pt x="3686265" y="35648"/>
                  </a:lnTo>
                  <a:lnTo>
                    <a:pt x="3688466" y="39764"/>
                  </a:lnTo>
                  <a:lnTo>
                    <a:pt x="3690261" y="44099"/>
                  </a:lnTo>
                  <a:lnTo>
                    <a:pt x="3692056" y="48432"/>
                  </a:lnTo>
                  <a:lnTo>
                    <a:pt x="3693411" y="52899"/>
                  </a:lnTo>
                  <a:lnTo>
                    <a:pt x="3694326" y="57499"/>
                  </a:lnTo>
                  <a:lnTo>
                    <a:pt x="3695241" y="62100"/>
                  </a:lnTo>
                  <a:lnTo>
                    <a:pt x="3695699" y="66746"/>
                  </a:lnTo>
                  <a:lnTo>
                    <a:pt x="3695699" y="71437"/>
                  </a:lnTo>
                  <a:lnTo>
                    <a:pt x="3695699" y="661987"/>
                  </a:lnTo>
                  <a:lnTo>
                    <a:pt x="3695699" y="666677"/>
                  </a:lnTo>
                  <a:lnTo>
                    <a:pt x="3695241" y="671323"/>
                  </a:lnTo>
                  <a:lnTo>
                    <a:pt x="3694326" y="675923"/>
                  </a:lnTo>
                  <a:lnTo>
                    <a:pt x="3693411" y="680524"/>
                  </a:lnTo>
                  <a:lnTo>
                    <a:pt x="3674775" y="712500"/>
                  </a:lnTo>
                  <a:lnTo>
                    <a:pt x="3671459" y="715817"/>
                  </a:lnTo>
                  <a:lnTo>
                    <a:pt x="3667850" y="718778"/>
                  </a:lnTo>
                  <a:lnTo>
                    <a:pt x="3663950" y="721384"/>
                  </a:lnTo>
                  <a:lnTo>
                    <a:pt x="3660050" y="723990"/>
                  </a:lnTo>
                  <a:lnTo>
                    <a:pt x="3655933" y="726191"/>
                  </a:lnTo>
                  <a:lnTo>
                    <a:pt x="3651599" y="727986"/>
                  </a:lnTo>
                  <a:lnTo>
                    <a:pt x="3647266" y="729781"/>
                  </a:lnTo>
                  <a:lnTo>
                    <a:pt x="3642799" y="731136"/>
                  </a:lnTo>
                  <a:lnTo>
                    <a:pt x="3638198" y="732051"/>
                  </a:lnTo>
                  <a:lnTo>
                    <a:pt x="3633598" y="732966"/>
                  </a:lnTo>
                  <a:lnTo>
                    <a:pt x="3628952" y="733424"/>
                  </a:lnTo>
                  <a:lnTo>
                    <a:pt x="3624262" y="733424"/>
                  </a:lnTo>
                  <a:lnTo>
                    <a:pt x="71437" y="733424"/>
                  </a:lnTo>
                  <a:lnTo>
                    <a:pt x="66746" y="733424"/>
                  </a:lnTo>
                  <a:lnTo>
                    <a:pt x="62101" y="732966"/>
                  </a:lnTo>
                  <a:lnTo>
                    <a:pt x="57500" y="732051"/>
                  </a:lnTo>
                  <a:lnTo>
                    <a:pt x="52900" y="731136"/>
                  </a:lnTo>
                  <a:lnTo>
                    <a:pt x="48433" y="729781"/>
                  </a:lnTo>
                  <a:lnTo>
                    <a:pt x="44099" y="727986"/>
                  </a:lnTo>
                  <a:lnTo>
                    <a:pt x="39765" y="726191"/>
                  </a:lnTo>
                  <a:lnTo>
                    <a:pt x="35649" y="723990"/>
                  </a:lnTo>
                  <a:lnTo>
                    <a:pt x="31748" y="721384"/>
                  </a:lnTo>
                  <a:lnTo>
                    <a:pt x="27848" y="718778"/>
                  </a:lnTo>
                  <a:lnTo>
                    <a:pt x="24240" y="715817"/>
                  </a:lnTo>
                  <a:lnTo>
                    <a:pt x="20923" y="712500"/>
                  </a:lnTo>
                  <a:lnTo>
                    <a:pt x="17606" y="709184"/>
                  </a:lnTo>
                  <a:lnTo>
                    <a:pt x="457" y="671323"/>
                  </a:lnTo>
                  <a:lnTo>
                    <a:pt x="0" y="666677"/>
                  </a:lnTo>
                  <a:lnTo>
                    <a:pt x="0" y="661987"/>
                  </a:lnTo>
                  <a:close/>
                </a:path>
              </a:pathLst>
            </a:custGeom>
            <a:ln w="9524">
              <a:solidFill>
                <a:srgbClr val="E4E7E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16">
              <a:extLst>
                <a:ext uri="{FF2B5EF4-FFF2-40B4-BE49-F238E27FC236}">
                  <a16:creationId xmlns:a16="http://schemas.microsoft.com/office/drawing/2014/main" id="{5D522A68-A117-AF50-102B-25F3084346DC}"/>
                </a:ext>
              </a:extLst>
            </p:cNvPr>
            <p:cNvSpPr/>
            <p:nvPr/>
          </p:nvSpPr>
          <p:spPr>
            <a:xfrm>
              <a:off x="504824" y="5305424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7" y="358506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2" y="27094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4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4" y="288427"/>
                  </a:lnTo>
                  <a:lnTo>
                    <a:pt x="325203" y="325203"/>
                  </a:lnTo>
                  <a:lnTo>
                    <a:pt x="288427" y="353902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23">
            <a:extLst>
              <a:ext uri="{FF2B5EF4-FFF2-40B4-BE49-F238E27FC236}">
                <a16:creationId xmlns:a16="http://schemas.microsoft.com/office/drawing/2014/main" id="{0005AD6B-495D-D6E5-DAE6-50CE6C4FBBCD}"/>
              </a:ext>
            </a:extLst>
          </p:cNvPr>
          <p:cNvSpPr txBox="1"/>
          <p:nvPr/>
        </p:nvSpPr>
        <p:spPr>
          <a:xfrm>
            <a:off x="4839031" y="5986215"/>
            <a:ext cx="2840355" cy="364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nl-NL" sz="1200" b="1" spc="-35" dirty="0">
                <a:solidFill>
                  <a:srgbClr val="1D40AF"/>
                </a:solidFill>
                <a:latin typeface="Montserrat SemiBold"/>
                <a:cs typeface="Montserrat SemiBold"/>
              </a:rPr>
              <a:t>Jongeren/ouderenbeleid</a:t>
            </a:r>
            <a:r>
              <a:rPr sz="1200" b="1" spc="-3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200" b="1" spc="-20" dirty="0">
                <a:solidFill>
                  <a:srgbClr val="1D40AF"/>
                </a:solidFill>
                <a:latin typeface="Montserrat SemiBold"/>
                <a:cs typeface="Montserrat SemiBold"/>
              </a:rPr>
              <a:t>(</a:t>
            </a:r>
            <a:r>
              <a:rPr lang="nl-NL" sz="1200" b="1" spc="-20" dirty="0">
                <a:solidFill>
                  <a:srgbClr val="1D40AF"/>
                </a:solidFill>
                <a:latin typeface="Montserrat SemiBold"/>
                <a:cs typeface="Montserrat SemiBold"/>
              </a:rPr>
              <a:t>55</a:t>
            </a:r>
            <a:r>
              <a:rPr sz="1200" b="1" spc="-20" dirty="0">
                <a:solidFill>
                  <a:srgbClr val="1D40AF"/>
                </a:solidFill>
                <a:latin typeface="Montserrat SemiBold"/>
                <a:cs typeface="Montserrat SemiBold"/>
              </a:rPr>
              <a:t>%)</a:t>
            </a:r>
            <a:endParaRPr sz="1200" dirty="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nl-NL" sz="1000" dirty="0">
                <a:latin typeface="Montserrat"/>
                <a:cs typeface="Montserrat"/>
              </a:rPr>
              <a:t>Activiteiten, betrokkenheid </a:t>
            </a:r>
            <a:endParaRPr sz="1000" dirty="0">
              <a:latin typeface="Montserrat"/>
              <a:cs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0999" y="4800599"/>
            <a:ext cx="11430000" cy="742950"/>
            <a:chOff x="380999" y="4800599"/>
            <a:chExt cx="11430000" cy="742950"/>
          </a:xfrm>
        </p:grpSpPr>
        <p:sp>
          <p:nvSpPr>
            <p:cNvPr id="3" name="object 3"/>
            <p:cNvSpPr/>
            <p:nvPr/>
          </p:nvSpPr>
          <p:spPr>
            <a:xfrm>
              <a:off x="385762" y="4805362"/>
              <a:ext cx="11420475" cy="733425"/>
            </a:xfrm>
            <a:custGeom>
              <a:avLst/>
              <a:gdLst/>
              <a:ahLst/>
              <a:cxnLst/>
              <a:rect l="l" t="t" r="r" b="b"/>
              <a:pathLst>
                <a:path w="11420475" h="733425">
                  <a:moveTo>
                    <a:pt x="11353726" y="733424"/>
                  </a:moveTo>
                  <a:lnTo>
                    <a:pt x="66746" y="733424"/>
                  </a:lnTo>
                  <a:lnTo>
                    <a:pt x="62101" y="732967"/>
                  </a:lnTo>
                  <a:lnTo>
                    <a:pt x="24240" y="715817"/>
                  </a:lnTo>
                  <a:lnTo>
                    <a:pt x="2287" y="680524"/>
                  </a:lnTo>
                  <a:lnTo>
                    <a:pt x="0" y="666677"/>
                  </a:lnTo>
                  <a:lnTo>
                    <a:pt x="0" y="661987"/>
                  </a:lnTo>
                  <a:lnTo>
                    <a:pt x="0" y="66746"/>
                  </a:lnTo>
                  <a:lnTo>
                    <a:pt x="14645" y="27848"/>
                  </a:lnTo>
                  <a:lnTo>
                    <a:pt x="48433" y="3642"/>
                  </a:lnTo>
                  <a:lnTo>
                    <a:pt x="66746" y="0"/>
                  </a:lnTo>
                  <a:lnTo>
                    <a:pt x="11353726" y="0"/>
                  </a:lnTo>
                  <a:lnTo>
                    <a:pt x="11392624" y="14644"/>
                  </a:lnTo>
                  <a:lnTo>
                    <a:pt x="11416830" y="48432"/>
                  </a:lnTo>
                  <a:lnTo>
                    <a:pt x="11420472" y="66746"/>
                  </a:lnTo>
                  <a:lnTo>
                    <a:pt x="11420472" y="666677"/>
                  </a:lnTo>
                  <a:lnTo>
                    <a:pt x="11405828" y="705575"/>
                  </a:lnTo>
                  <a:lnTo>
                    <a:pt x="11372040" y="729781"/>
                  </a:lnTo>
                  <a:lnTo>
                    <a:pt x="11358372" y="732967"/>
                  </a:lnTo>
                  <a:lnTo>
                    <a:pt x="11353726" y="733424"/>
                  </a:lnTo>
                  <a:close/>
                </a:path>
              </a:pathLst>
            </a:custGeom>
            <a:solidFill>
              <a:srgbClr val="FE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5762" y="4805362"/>
              <a:ext cx="11420475" cy="733425"/>
            </a:xfrm>
            <a:custGeom>
              <a:avLst/>
              <a:gdLst/>
              <a:ahLst/>
              <a:cxnLst/>
              <a:rect l="l" t="t" r="r" b="b"/>
              <a:pathLst>
                <a:path w="11420475" h="733425">
                  <a:moveTo>
                    <a:pt x="0" y="661987"/>
                  </a:moveTo>
                  <a:lnTo>
                    <a:pt x="0" y="71437"/>
                  </a:lnTo>
                  <a:lnTo>
                    <a:pt x="0" y="66746"/>
                  </a:lnTo>
                  <a:lnTo>
                    <a:pt x="457" y="62100"/>
                  </a:lnTo>
                  <a:lnTo>
                    <a:pt x="17606" y="24239"/>
                  </a:lnTo>
                  <a:lnTo>
                    <a:pt x="20923" y="20923"/>
                  </a:lnTo>
                  <a:lnTo>
                    <a:pt x="24240" y="17606"/>
                  </a:lnTo>
                  <a:lnTo>
                    <a:pt x="62101" y="457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11349036" y="0"/>
                  </a:lnTo>
                  <a:lnTo>
                    <a:pt x="11353726" y="0"/>
                  </a:lnTo>
                  <a:lnTo>
                    <a:pt x="11358372" y="457"/>
                  </a:lnTo>
                  <a:lnTo>
                    <a:pt x="11388723" y="12038"/>
                  </a:lnTo>
                  <a:lnTo>
                    <a:pt x="11392624" y="14644"/>
                  </a:lnTo>
                  <a:lnTo>
                    <a:pt x="11408434" y="31748"/>
                  </a:lnTo>
                  <a:lnTo>
                    <a:pt x="11411039" y="35648"/>
                  </a:lnTo>
                  <a:lnTo>
                    <a:pt x="11413240" y="39765"/>
                  </a:lnTo>
                  <a:lnTo>
                    <a:pt x="11415034" y="44099"/>
                  </a:lnTo>
                  <a:lnTo>
                    <a:pt x="11416830" y="48432"/>
                  </a:lnTo>
                  <a:lnTo>
                    <a:pt x="11420474" y="71437"/>
                  </a:lnTo>
                  <a:lnTo>
                    <a:pt x="11420474" y="661987"/>
                  </a:lnTo>
                  <a:lnTo>
                    <a:pt x="11420472" y="666677"/>
                  </a:lnTo>
                  <a:lnTo>
                    <a:pt x="11420014" y="671323"/>
                  </a:lnTo>
                  <a:lnTo>
                    <a:pt x="11419099" y="675923"/>
                  </a:lnTo>
                  <a:lnTo>
                    <a:pt x="11418184" y="680524"/>
                  </a:lnTo>
                  <a:lnTo>
                    <a:pt x="11416830" y="684991"/>
                  </a:lnTo>
                  <a:lnTo>
                    <a:pt x="11415034" y="689324"/>
                  </a:lnTo>
                  <a:lnTo>
                    <a:pt x="11413240" y="693658"/>
                  </a:lnTo>
                  <a:lnTo>
                    <a:pt x="11411039" y="697775"/>
                  </a:lnTo>
                  <a:lnTo>
                    <a:pt x="11408434" y="701675"/>
                  </a:lnTo>
                  <a:lnTo>
                    <a:pt x="11405828" y="705575"/>
                  </a:lnTo>
                  <a:lnTo>
                    <a:pt x="11388723" y="721384"/>
                  </a:lnTo>
                  <a:lnTo>
                    <a:pt x="11384823" y="723991"/>
                  </a:lnTo>
                  <a:lnTo>
                    <a:pt x="11380707" y="726191"/>
                  </a:lnTo>
                  <a:lnTo>
                    <a:pt x="11376374" y="727986"/>
                  </a:lnTo>
                  <a:lnTo>
                    <a:pt x="11372040" y="729781"/>
                  </a:lnTo>
                  <a:lnTo>
                    <a:pt x="11367573" y="731136"/>
                  </a:lnTo>
                  <a:lnTo>
                    <a:pt x="11362972" y="732051"/>
                  </a:lnTo>
                  <a:lnTo>
                    <a:pt x="11358372" y="732967"/>
                  </a:lnTo>
                  <a:lnTo>
                    <a:pt x="11353726" y="733424"/>
                  </a:lnTo>
                  <a:lnTo>
                    <a:pt x="11349036" y="733424"/>
                  </a:lnTo>
                  <a:lnTo>
                    <a:pt x="71437" y="733424"/>
                  </a:lnTo>
                  <a:lnTo>
                    <a:pt x="66746" y="733424"/>
                  </a:lnTo>
                  <a:lnTo>
                    <a:pt x="62101" y="732967"/>
                  </a:lnTo>
                  <a:lnTo>
                    <a:pt x="57500" y="732051"/>
                  </a:lnTo>
                  <a:lnTo>
                    <a:pt x="52900" y="731136"/>
                  </a:lnTo>
                  <a:lnTo>
                    <a:pt x="48433" y="729781"/>
                  </a:lnTo>
                  <a:lnTo>
                    <a:pt x="44099" y="727986"/>
                  </a:lnTo>
                  <a:lnTo>
                    <a:pt x="39765" y="726191"/>
                  </a:lnTo>
                  <a:lnTo>
                    <a:pt x="35649" y="723991"/>
                  </a:lnTo>
                  <a:lnTo>
                    <a:pt x="31748" y="721384"/>
                  </a:lnTo>
                  <a:lnTo>
                    <a:pt x="27848" y="718778"/>
                  </a:lnTo>
                  <a:lnTo>
                    <a:pt x="24240" y="715817"/>
                  </a:lnTo>
                  <a:lnTo>
                    <a:pt x="20923" y="712501"/>
                  </a:lnTo>
                  <a:lnTo>
                    <a:pt x="17606" y="709184"/>
                  </a:lnTo>
                  <a:lnTo>
                    <a:pt x="5437" y="689324"/>
                  </a:lnTo>
                  <a:lnTo>
                    <a:pt x="3642" y="684991"/>
                  </a:lnTo>
                  <a:lnTo>
                    <a:pt x="2287" y="680524"/>
                  </a:lnTo>
                  <a:lnTo>
                    <a:pt x="1372" y="675923"/>
                  </a:lnTo>
                  <a:lnTo>
                    <a:pt x="457" y="671323"/>
                  </a:lnTo>
                  <a:lnTo>
                    <a:pt x="0" y="666677"/>
                  </a:lnTo>
                  <a:lnTo>
                    <a:pt x="0" y="661987"/>
                  </a:lnTo>
                  <a:close/>
                </a:path>
              </a:pathLst>
            </a:custGeom>
            <a:ln w="9524">
              <a:solidFill>
                <a:srgbClr val="FEE2E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0" y="0"/>
            <a:ext cx="12192000" cy="76200"/>
            <a:chOff x="0" y="0"/>
            <a:chExt cx="12192000" cy="76200"/>
          </a:xfrm>
        </p:grpSpPr>
        <p:sp>
          <p:nvSpPr>
            <p:cNvPr id="6" name="object 6"/>
            <p:cNvSpPr/>
            <p:nvPr/>
          </p:nvSpPr>
          <p:spPr>
            <a:xfrm>
              <a:off x="0" y="0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124824" y="0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29" dirty="0"/>
              <a:t>Communicatiekanalen</a:t>
            </a:r>
          </a:p>
        </p:txBody>
      </p:sp>
      <p:sp>
        <p:nvSpPr>
          <p:cNvPr id="9" name="object 9"/>
          <p:cNvSpPr/>
          <p:nvPr/>
        </p:nvSpPr>
        <p:spPr>
          <a:xfrm>
            <a:off x="380999" y="990599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761999" y="38099"/>
                </a:moveTo>
                <a:lnTo>
                  <a:pt x="0" y="38099"/>
                </a:lnTo>
                <a:lnTo>
                  <a:pt x="0" y="0"/>
                </a:lnTo>
                <a:lnTo>
                  <a:pt x="761999" y="0"/>
                </a:lnTo>
                <a:lnTo>
                  <a:pt x="761999" y="38099"/>
                </a:lnTo>
                <a:close/>
              </a:path>
            </a:pathLst>
          </a:custGeom>
          <a:solidFill>
            <a:srgbClr val="166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282699" y="850211"/>
            <a:ext cx="158623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b="0" spc="-95" dirty="0">
                <a:solidFill>
                  <a:srgbClr val="047857"/>
                </a:solidFill>
                <a:latin typeface="Montserrat Medium"/>
                <a:cs typeface="Montserrat Medium"/>
              </a:rPr>
              <a:t>Huidige</a:t>
            </a:r>
            <a:r>
              <a:rPr sz="1650" b="0" spc="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75" dirty="0">
                <a:solidFill>
                  <a:srgbClr val="047857"/>
                </a:solidFill>
                <a:latin typeface="Montserrat Medium"/>
                <a:cs typeface="Montserrat Medium"/>
              </a:rPr>
              <a:t>Situatie</a:t>
            </a:r>
            <a:endParaRPr sz="1650">
              <a:latin typeface="Montserrat Medium"/>
              <a:cs typeface="Montserrat Medium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8299" y="1342122"/>
            <a:ext cx="3745229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55" dirty="0">
                <a:solidFill>
                  <a:srgbClr val="1D40AF"/>
                </a:solidFill>
                <a:latin typeface="Montserrat SemiBold"/>
                <a:cs typeface="Montserrat SemiBold"/>
              </a:rPr>
              <a:t>Hoe</a:t>
            </a:r>
            <a:r>
              <a:rPr sz="1700" b="1" spc="-5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35" dirty="0">
                <a:solidFill>
                  <a:srgbClr val="1D40AF"/>
                </a:solidFill>
                <a:latin typeface="Montserrat SemiBold"/>
                <a:cs typeface="Montserrat SemiBold"/>
              </a:rPr>
              <a:t>ontvangen</a:t>
            </a:r>
            <a:r>
              <a:rPr sz="1700" b="1" spc="-4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40" dirty="0">
                <a:solidFill>
                  <a:srgbClr val="1D40AF"/>
                </a:solidFill>
                <a:latin typeface="Montserrat SemiBold"/>
                <a:cs typeface="Montserrat SemiBold"/>
              </a:rPr>
              <a:t>bewoners</a:t>
            </a:r>
            <a:r>
              <a:rPr sz="1700" b="1" spc="-4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10" dirty="0">
                <a:solidFill>
                  <a:srgbClr val="1D40AF"/>
                </a:solidFill>
                <a:latin typeface="Montserrat SemiBold"/>
                <a:cs typeface="Montserrat SemiBold"/>
              </a:rPr>
              <a:t>informatie?</a:t>
            </a:r>
            <a:endParaRPr sz="1700">
              <a:latin typeface="Montserrat SemiBold"/>
              <a:cs typeface="Montserrat SemiBold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790700"/>
            <a:ext cx="5562599" cy="2438399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6248399" y="1790699"/>
            <a:ext cx="5562600" cy="762000"/>
            <a:chOff x="6248399" y="1790699"/>
            <a:chExt cx="5562600" cy="762000"/>
          </a:xfrm>
        </p:grpSpPr>
        <p:sp>
          <p:nvSpPr>
            <p:cNvPr id="14" name="object 14"/>
            <p:cNvSpPr/>
            <p:nvPr/>
          </p:nvSpPr>
          <p:spPr>
            <a:xfrm>
              <a:off x="6267449" y="1790699"/>
              <a:ext cx="5543550" cy="762000"/>
            </a:xfrm>
            <a:custGeom>
              <a:avLst/>
              <a:gdLst/>
              <a:ahLst/>
              <a:cxnLst/>
              <a:rect l="l" t="t" r="r" b="b"/>
              <a:pathLst>
                <a:path w="5543550" h="762000">
                  <a:moveTo>
                    <a:pt x="5472352" y="761999"/>
                  </a:moveTo>
                  <a:lnTo>
                    <a:pt x="53397" y="761999"/>
                  </a:lnTo>
                  <a:lnTo>
                    <a:pt x="49680" y="761511"/>
                  </a:lnTo>
                  <a:lnTo>
                    <a:pt x="14084" y="736143"/>
                  </a:lnTo>
                  <a:lnTo>
                    <a:pt x="365" y="695758"/>
                  </a:lnTo>
                  <a:lnTo>
                    <a:pt x="0" y="690803"/>
                  </a:lnTo>
                  <a:lnTo>
                    <a:pt x="0" y="685799"/>
                  </a:lnTo>
                  <a:lnTo>
                    <a:pt x="0" y="71196"/>
                  </a:lnTo>
                  <a:lnTo>
                    <a:pt x="11715" y="29705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5472352" y="0"/>
                  </a:lnTo>
                  <a:lnTo>
                    <a:pt x="5513844" y="15621"/>
                  </a:lnTo>
                  <a:lnTo>
                    <a:pt x="5539663" y="51661"/>
                  </a:lnTo>
                  <a:lnTo>
                    <a:pt x="5543549" y="71196"/>
                  </a:lnTo>
                  <a:lnTo>
                    <a:pt x="5543549" y="690803"/>
                  </a:lnTo>
                  <a:lnTo>
                    <a:pt x="5527927" y="732294"/>
                  </a:lnTo>
                  <a:lnTo>
                    <a:pt x="5491887" y="758113"/>
                  </a:lnTo>
                  <a:lnTo>
                    <a:pt x="5477308" y="761511"/>
                  </a:lnTo>
                  <a:lnTo>
                    <a:pt x="5472352" y="7619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248399" y="1790977"/>
              <a:ext cx="70485" cy="762000"/>
            </a:xfrm>
            <a:custGeom>
              <a:avLst/>
              <a:gdLst/>
              <a:ahLst/>
              <a:cxnLst/>
              <a:rect l="l" t="t" r="r" b="b"/>
              <a:pathLst>
                <a:path w="70485" h="762000">
                  <a:moveTo>
                    <a:pt x="70449" y="761444"/>
                  </a:moveTo>
                  <a:lnTo>
                    <a:pt x="33857" y="748891"/>
                  </a:lnTo>
                  <a:lnTo>
                    <a:pt x="5800" y="714682"/>
                  </a:lnTo>
                  <a:lnTo>
                    <a:pt x="0" y="6855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685522"/>
                  </a:lnTo>
                  <a:lnTo>
                    <a:pt x="44515" y="727864"/>
                  </a:lnTo>
                  <a:lnTo>
                    <a:pt x="66287" y="759788"/>
                  </a:lnTo>
                  <a:lnTo>
                    <a:pt x="70449" y="7614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38899" y="1978818"/>
              <a:ext cx="166687" cy="119062"/>
            </a:xfrm>
            <a:prstGeom prst="rect">
              <a:avLst/>
            </a:prstGeom>
          </p:spPr>
        </p:pic>
      </p:grpSp>
      <p:grpSp>
        <p:nvGrpSpPr>
          <p:cNvPr id="17" name="object 17"/>
          <p:cNvGrpSpPr/>
          <p:nvPr/>
        </p:nvGrpSpPr>
        <p:grpSpPr>
          <a:xfrm>
            <a:off x="6248399" y="2705099"/>
            <a:ext cx="5562600" cy="762000"/>
            <a:chOff x="6248399" y="2705099"/>
            <a:chExt cx="5562600" cy="762000"/>
          </a:xfrm>
        </p:grpSpPr>
        <p:sp>
          <p:nvSpPr>
            <p:cNvPr id="18" name="object 18"/>
            <p:cNvSpPr/>
            <p:nvPr/>
          </p:nvSpPr>
          <p:spPr>
            <a:xfrm>
              <a:off x="6267449" y="2705099"/>
              <a:ext cx="5543550" cy="762000"/>
            </a:xfrm>
            <a:custGeom>
              <a:avLst/>
              <a:gdLst/>
              <a:ahLst/>
              <a:cxnLst/>
              <a:rect l="l" t="t" r="r" b="b"/>
              <a:pathLst>
                <a:path w="5543550" h="762000">
                  <a:moveTo>
                    <a:pt x="5472352" y="761999"/>
                  </a:moveTo>
                  <a:lnTo>
                    <a:pt x="53397" y="761999"/>
                  </a:lnTo>
                  <a:lnTo>
                    <a:pt x="49680" y="761511"/>
                  </a:lnTo>
                  <a:lnTo>
                    <a:pt x="14084" y="736143"/>
                  </a:lnTo>
                  <a:lnTo>
                    <a:pt x="365" y="695758"/>
                  </a:lnTo>
                  <a:lnTo>
                    <a:pt x="0" y="690803"/>
                  </a:lnTo>
                  <a:lnTo>
                    <a:pt x="0" y="685799"/>
                  </a:lnTo>
                  <a:lnTo>
                    <a:pt x="0" y="71196"/>
                  </a:lnTo>
                  <a:lnTo>
                    <a:pt x="11715" y="29705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5472352" y="0"/>
                  </a:lnTo>
                  <a:lnTo>
                    <a:pt x="5513844" y="15621"/>
                  </a:lnTo>
                  <a:lnTo>
                    <a:pt x="5539663" y="51661"/>
                  </a:lnTo>
                  <a:lnTo>
                    <a:pt x="5543549" y="71196"/>
                  </a:lnTo>
                  <a:lnTo>
                    <a:pt x="5543549" y="690803"/>
                  </a:lnTo>
                  <a:lnTo>
                    <a:pt x="5527927" y="732294"/>
                  </a:lnTo>
                  <a:lnTo>
                    <a:pt x="5491887" y="758113"/>
                  </a:lnTo>
                  <a:lnTo>
                    <a:pt x="5477308" y="761511"/>
                  </a:lnTo>
                  <a:lnTo>
                    <a:pt x="5472352" y="7619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248399" y="2705377"/>
              <a:ext cx="70485" cy="762000"/>
            </a:xfrm>
            <a:custGeom>
              <a:avLst/>
              <a:gdLst/>
              <a:ahLst/>
              <a:cxnLst/>
              <a:rect l="l" t="t" r="r" b="b"/>
              <a:pathLst>
                <a:path w="70485" h="762000">
                  <a:moveTo>
                    <a:pt x="70449" y="761444"/>
                  </a:moveTo>
                  <a:lnTo>
                    <a:pt x="33857" y="748891"/>
                  </a:lnTo>
                  <a:lnTo>
                    <a:pt x="5800" y="714682"/>
                  </a:lnTo>
                  <a:lnTo>
                    <a:pt x="0" y="6855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685522"/>
                  </a:lnTo>
                  <a:lnTo>
                    <a:pt x="44515" y="727864"/>
                  </a:lnTo>
                  <a:lnTo>
                    <a:pt x="66287" y="759788"/>
                  </a:lnTo>
                  <a:lnTo>
                    <a:pt x="70449" y="7614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38899" y="2893218"/>
              <a:ext cx="166687" cy="119062"/>
            </a:xfrm>
            <a:prstGeom prst="rect">
              <a:avLst/>
            </a:prstGeom>
          </p:spPr>
        </p:pic>
      </p:grpSp>
      <p:grpSp>
        <p:nvGrpSpPr>
          <p:cNvPr id="21" name="object 21"/>
          <p:cNvGrpSpPr/>
          <p:nvPr/>
        </p:nvGrpSpPr>
        <p:grpSpPr>
          <a:xfrm>
            <a:off x="6248399" y="3619499"/>
            <a:ext cx="5562600" cy="762000"/>
            <a:chOff x="6248399" y="3619499"/>
            <a:chExt cx="5562600" cy="762000"/>
          </a:xfrm>
        </p:grpSpPr>
        <p:sp>
          <p:nvSpPr>
            <p:cNvPr id="22" name="object 22"/>
            <p:cNvSpPr/>
            <p:nvPr/>
          </p:nvSpPr>
          <p:spPr>
            <a:xfrm>
              <a:off x="6267449" y="3619499"/>
              <a:ext cx="5543550" cy="762000"/>
            </a:xfrm>
            <a:custGeom>
              <a:avLst/>
              <a:gdLst/>
              <a:ahLst/>
              <a:cxnLst/>
              <a:rect l="l" t="t" r="r" b="b"/>
              <a:pathLst>
                <a:path w="5543550" h="762000">
                  <a:moveTo>
                    <a:pt x="5472352" y="761999"/>
                  </a:moveTo>
                  <a:lnTo>
                    <a:pt x="53397" y="761999"/>
                  </a:lnTo>
                  <a:lnTo>
                    <a:pt x="49680" y="761511"/>
                  </a:lnTo>
                  <a:lnTo>
                    <a:pt x="14084" y="736143"/>
                  </a:lnTo>
                  <a:lnTo>
                    <a:pt x="365" y="695758"/>
                  </a:lnTo>
                  <a:lnTo>
                    <a:pt x="0" y="690803"/>
                  </a:lnTo>
                  <a:lnTo>
                    <a:pt x="0" y="685799"/>
                  </a:lnTo>
                  <a:lnTo>
                    <a:pt x="0" y="71196"/>
                  </a:lnTo>
                  <a:lnTo>
                    <a:pt x="11715" y="29704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5472352" y="0"/>
                  </a:lnTo>
                  <a:lnTo>
                    <a:pt x="5513844" y="15621"/>
                  </a:lnTo>
                  <a:lnTo>
                    <a:pt x="5539663" y="51661"/>
                  </a:lnTo>
                  <a:lnTo>
                    <a:pt x="5543549" y="71196"/>
                  </a:lnTo>
                  <a:lnTo>
                    <a:pt x="5543549" y="690803"/>
                  </a:lnTo>
                  <a:lnTo>
                    <a:pt x="5527927" y="732293"/>
                  </a:lnTo>
                  <a:lnTo>
                    <a:pt x="5491887" y="758113"/>
                  </a:lnTo>
                  <a:lnTo>
                    <a:pt x="5477308" y="761511"/>
                  </a:lnTo>
                  <a:lnTo>
                    <a:pt x="5472352" y="7619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248399" y="3619777"/>
              <a:ext cx="70485" cy="762000"/>
            </a:xfrm>
            <a:custGeom>
              <a:avLst/>
              <a:gdLst/>
              <a:ahLst/>
              <a:cxnLst/>
              <a:rect l="l" t="t" r="r" b="b"/>
              <a:pathLst>
                <a:path w="70485" h="762000">
                  <a:moveTo>
                    <a:pt x="70450" y="761444"/>
                  </a:moveTo>
                  <a:lnTo>
                    <a:pt x="33857" y="748891"/>
                  </a:lnTo>
                  <a:lnTo>
                    <a:pt x="5800" y="714682"/>
                  </a:lnTo>
                  <a:lnTo>
                    <a:pt x="0" y="6855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685522"/>
                  </a:lnTo>
                  <a:lnTo>
                    <a:pt x="44515" y="727864"/>
                  </a:lnTo>
                  <a:lnTo>
                    <a:pt x="66287" y="759788"/>
                  </a:lnTo>
                  <a:lnTo>
                    <a:pt x="70450" y="7614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38899" y="3807618"/>
              <a:ext cx="166687" cy="119062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6235699" y="1342122"/>
            <a:ext cx="234378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85" dirty="0">
                <a:solidFill>
                  <a:srgbClr val="1D40AF"/>
                </a:solidFill>
                <a:latin typeface="Montserrat SemiBold"/>
                <a:cs typeface="Montserrat SemiBold"/>
              </a:rPr>
              <a:t>Wat</a:t>
            </a:r>
            <a:r>
              <a:rPr sz="1700" b="1" spc="-2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45" dirty="0">
                <a:solidFill>
                  <a:srgbClr val="1D40AF"/>
                </a:solidFill>
                <a:latin typeface="Montserrat SemiBold"/>
                <a:cs typeface="Montserrat SemiBold"/>
              </a:rPr>
              <a:t>zeggen</a:t>
            </a:r>
            <a:r>
              <a:rPr sz="1700" b="1" spc="-2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30" dirty="0">
                <a:solidFill>
                  <a:srgbClr val="1D40AF"/>
                </a:solidFill>
                <a:latin typeface="Montserrat SemiBold"/>
                <a:cs typeface="Montserrat SemiBold"/>
              </a:rPr>
              <a:t>bewoners?</a:t>
            </a:r>
            <a:endParaRPr sz="1700">
              <a:latin typeface="Montserrat SemiBold"/>
              <a:cs typeface="Montserrat SemiBold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707187" y="1845882"/>
            <a:ext cx="3446145" cy="237807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Meer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communiceren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over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lopende</a:t>
            </a:r>
            <a:r>
              <a:rPr sz="130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40" dirty="0">
                <a:solidFill>
                  <a:srgbClr val="374050"/>
                </a:solidFill>
                <a:latin typeface="Montserrat"/>
                <a:cs typeface="Montserrat"/>
              </a:rPr>
              <a:t>projecten</a:t>
            </a:r>
            <a:endParaRPr sz="130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150" i="1" spc="-75" dirty="0">
                <a:solidFill>
                  <a:srgbClr val="6A7280"/>
                </a:solidFill>
                <a:latin typeface="Verdana"/>
                <a:cs typeface="Verdana"/>
              </a:rPr>
              <a:t>Bewoner,</a:t>
            </a:r>
            <a:r>
              <a:rPr sz="1150" i="1" spc="-80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100" dirty="0">
                <a:solidFill>
                  <a:srgbClr val="6A7280"/>
                </a:solidFill>
                <a:latin typeface="Verdana"/>
                <a:cs typeface="Verdana"/>
              </a:rPr>
              <a:t>50-</a:t>
            </a:r>
            <a:r>
              <a:rPr sz="1150" i="1" spc="-70" dirty="0">
                <a:solidFill>
                  <a:srgbClr val="6A7280"/>
                </a:solidFill>
                <a:latin typeface="Verdana"/>
                <a:cs typeface="Verdana"/>
              </a:rPr>
              <a:t>60</a:t>
            </a:r>
            <a:r>
              <a:rPr sz="1150" i="1" spc="-80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20" dirty="0">
                <a:solidFill>
                  <a:srgbClr val="6A7280"/>
                </a:solidFill>
                <a:latin typeface="Verdana"/>
                <a:cs typeface="Verdana"/>
              </a:rPr>
              <a:t>jaar</a:t>
            </a:r>
            <a:endParaRPr sz="115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0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165"/>
              </a:spcBef>
            </a:pPr>
            <a:endParaRPr sz="10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Communicatie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met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burgers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kan</a:t>
            </a:r>
            <a:r>
              <a:rPr sz="130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20" dirty="0">
                <a:solidFill>
                  <a:srgbClr val="374050"/>
                </a:solidFill>
                <a:latin typeface="Montserrat"/>
                <a:cs typeface="Montserrat"/>
              </a:rPr>
              <a:t>beter</a:t>
            </a:r>
            <a:endParaRPr sz="130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150" i="1" spc="-75" dirty="0">
                <a:solidFill>
                  <a:srgbClr val="6A7280"/>
                </a:solidFill>
                <a:latin typeface="Verdana"/>
                <a:cs typeface="Verdana"/>
              </a:rPr>
              <a:t>Bewoner,</a:t>
            </a:r>
            <a:r>
              <a:rPr sz="1150" i="1" spc="-80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90" dirty="0">
                <a:solidFill>
                  <a:srgbClr val="6A7280"/>
                </a:solidFill>
                <a:latin typeface="Verdana"/>
                <a:cs typeface="Verdana"/>
              </a:rPr>
              <a:t>60-</a:t>
            </a:r>
            <a:r>
              <a:rPr sz="1150" i="1" spc="-114" dirty="0">
                <a:solidFill>
                  <a:srgbClr val="6A7280"/>
                </a:solidFill>
                <a:latin typeface="Verdana"/>
                <a:cs typeface="Verdana"/>
              </a:rPr>
              <a:t>74</a:t>
            </a:r>
            <a:r>
              <a:rPr sz="1150" i="1" spc="-80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20" dirty="0">
                <a:solidFill>
                  <a:srgbClr val="6A7280"/>
                </a:solidFill>
                <a:latin typeface="Verdana"/>
                <a:cs typeface="Verdana"/>
              </a:rPr>
              <a:t>jaar</a:t>
            </a:r>
            <a:endParaRPr sz="115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0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170"/>
              </a:spcBef>
            </a:pPr>
            <a:endParaRPr sz="10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300" spc="-50" dirty="0">
                <a:solidFill>
                  <a:srgbClr val="374050"/>
                </a:solidFill>
                <a:latin typeface="Montserrat"/>
                <a:cs typeface="Montserrat"/>
              </a:rPr>
              <a:t>Ik</a:t>
            </a:r>
            <a:r>
              <a:rPr sz="1300" spc="-2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hoor</a:t>
            </a:r>
            <a:r>
              <a:rPr sz="1300" spc="-3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50" dirty="0">
                <a:solidFill>
                  <a:srgbClr val="374050"/>
                </a:solidFill>
                <a:latin typeface="Montserrat"/>
                <a:cs typeface="Montserrat"/>
              </a:rPr>
              <a:t>er</a:t>
            </a:r>
            <a:r>
              <a:rPr sz="1300" spc="-2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te</a:t>
            </a:r>
            <a:r>
              <a:rPr sz="1300" spc="-2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weinig</a:t>
            </a:r>
            <a:r>
              <a:rPr sz="1300" spc="-25" dirty="0">
                <a:solidFill>
                  <a:srgbClr val="374050"/>
                </a:solidFill>
                <a:latin typeface="Montserrat"/>
                <a:cs typeface="Montserrat"/>
              </a:rPr>
              <a:t> van</a:t>
            </a:r>
            <a:endParaRPr sz="130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150" i="1" spc="-75" dirty="0">
                <a:solidFill>
                  <a:srgbClr val="6A7280"/>
                </a:solidFill>
                <a:latin typeface="Verdana"/>
                <a:cs typeface="Verdana"/>
              </a:rPr>
              <a:t>Bewoner,</a:t>
            </a:r>
            <a:r>
              <a:rPr sz="1150" i="1" spc="-80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70" dirty="0">
                <a:solidFill>
                  <a:srgbClr val="6A7280"/>
                </a:solidFill>
                <a:latin typeface="Verdana"/>
                <a:cs typeface="Verdana"/>
              </a:rPr>
              <a:t>40-</a:t>
            </a:r>
            <a:r>
              <a:rPr sz="1150" i="1" spc="-95" dirty="0">
                <a:solidFill>
                  <a:srgbClr val="6A7280"/>
                </a:solidFill>
                <a:latin typeface="Verdana"/>
                <a:cs typeface="Verdana"/>
              </a:rPr>
              <a:t>50</a:t>
            </a:r>
            <a:r>
              <a:rPr sz="1150" i="1" spc="-75" dirty="0">
                <a:solidFill>
                  <a:srgbClr val="6A7280"/>
                </a:solidFill>
                <a:latin typeface="Verdana"/>
                <a:cs typeface="Verdana"/>
              </a:rPr>
              <a:t> </a:t>
            </a:r>
            <a:r>
              <a:rPr sz="1150" i="1" spc="-20" dirty="0">
                <a:solidFill>
                  <a:srgbClr val="6A7280"/>
                </a:solidFill>
                <a:latin typeface="Verdana"/>
                <a:cs typeface="Verdana"/>
              </a:rPr>
              <a:t>jaar</a:t>
            </a:r>
            <a:endParaRPr sz="1150">
              <a:latin typeface="Verdana"/>
              <a:cs typeface="Verdana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542924" y="4981574"/>
            <a:ext cx="381000" cy="381000"/>
            <a:chOff x="542924" y="4981574"/>
            <a:chExt cx="381000" cy="381000"/>
          </a:xfrm>
        </p:grpSpPr>
        <p:sp>
          <p:nvSpPr>
            <p:cNvPr id="28" name="object 28"/>
            <p:cNvSpPr/>
            <p:nvPr/>
          </p:nvSpPr>
          <p:spPr>
            <a:xfrm>
              <a:off x="542924" y="4981574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9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200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2" y="27095"/>
                  </a:lnTo>
                  <a:lnTo>
                    <a:pt x="135199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200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3" y="288427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FEE2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6689" y="5105399"/>
              <a:ext cx="153471" cy="133349"/>
            </a:xfrm>
            <a:prstGeom prst="rect">
              <a:avLst/>
            </a:prstGeom>
          </p:spPr>
        </p:pic>
      </p:grpSp>
      <p:sp>
        <p:nvSpPr>
          <p:cNvPr id="30" name="object 30"/>
          <p:cNvSpPr txBox="1"/>
          <p:nvPr/>
        </p:nvSpPr>
        <p:spPr>
          <a:xfrm>
            <a:off x="368299" y="4283816"/>
            <a:ext cx="8928100" cy="1092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125" dirty="0">
                <a:solidFill>
                  <a:srgbClr val="4A5462"/>
                </a:solidFill>
                <a:latin typeface="Verdana"/>
                <a:cs typeface="Verdana"/>
              </a:rPr>
              <a:t>E-</a:t>
            </a:r>
            <a:r>
              <a:rPr sz="1200" i="1" spc="-70" dirty="0">
                <a:solidFill>
                  <a:srgbClr val="4A5462"/>
                </a:solidFill>
                <a:latin typeface="Verdana"/>
                <a:cs typeface="Verdana"/>
              </a:rPr>
              <a:t>mail</a:t>
            </a:r>
            <a:r>
              <a:rPr sz="1200" i="1" spc="-120" dirty="0">
                <a:solidFill>
                  <a:srgbClr val="4A5462"/>
                </a:solidFill>
                <a:latin typeface="Verdana"/>
                <a:cs typeface="Verdana"/>
              </a:rPr>
              <a:t> </a:t>
            </a:r>
            <a:r>
              <a:rPr sz="1200" i="1" spc="-90" dirty="0">
                <a:solidFill>
                  <a:srgbClr val="4A5462"/>
                </a:solidFill>
                <a:latin typeface="Verdana"/>
                <a:cs typeface="Verdana"/>
              </a:rPr>
              <a:t>is</a:t>
            </a:r>
            <a:r>
              <a:rPr sz="1200" i="1" spc="-114" dirty="0">
                <a:solidFill>
                  <a:srgbClr val="4A5462"/>
                </a:solidFill>
                <a:latin typeface="Verdana"/>
                <a:cs typeface="Verdana"/>
              </a:rPr>
              <a:t> </a:t>
            </a:r>
            <a:r>
              <a:rPr sz="1200" i="1" spc="-95" dirty="0">
                <a:solidFill>
                  <a:srgbClr val="4A5462"/>
                </a:solidFill>
                <a:latin typeface="Verdana"/>
                <a:cs typeface="Verdana"/>
              </a:rPr>
              <a:t>veruit</a:t>
            </a:r>
            <a:r>
              <a:rPr sz="1200" i="1" spc="-114" dirty="0">
                <a:solidFill>
                  <a:srgbClr val="4A5462"/>
                </a:solidFill>
                <a:latin typeface="Verdana"/>
                <a:cs typeface="Verdana"/>
              </a:rPr>
              <a:t> </a:t>
            </a:r>
            <a:r>
              <a:rPr sz="1200" i="1" spc="-70" dirty="0">
                <a:solidFill>
                  <a:srgbClr val="4A5462"/>
                </a:solidFill>
                <a:latin typeface="Verdana"/>
                <a:cs typeface="Verdana"/>
              </a:rPr>
              <a:t>het</a:t>
            </a:r>
            <a:r>
              <a:rPr sz="1200" i="1" spc="-114" dirty="0">
                <a:solidFill>
                  <a:srgbClr val="4A5462"/>
                </a:solidFill>
                <a:latin typeface="Verdana"/>
                <a:cs typeface="Verdana"/>
              </a:rPr>
              <a:t> </a:t>
            </a:r>
            <a:r>
              <a:rPr sz="1200" i="1" spc="-85" dirty="0">
                <a:solidFill>
                  <a:srgbClr val="4A5462"/>
                </a:solidFill>
                <a:latin typeface="Verdana"/>
                <a:cs typeface="Verdana"/>
              </a:rPr>
              <a:t>meest</a:t>
            </a:r>
            <a:r>
              <a:rPr sz="1200" i="1" spc="-114" dirty="0">
                <a:solidFill>
                  <a:srgbClr val="4A5462"/>
                </a:solidFill>
                <a:latin typeface="Verdana"/>
                <a:cs typeface="Verdana"/>
              </a:rPr>
              <a:t> </a:t>
            </a:r>
            <a:r>
              <a:rPr sz="1200" i="1" spc="-70" dirty="0">
                <a:solidFill>
                  <a:srgbClr val="4A5462"/>
                </a:solidFill>
                <a:latin typeface="Verdana"/>
                <a:cs typeface="Verdana"/>
              </a:rPr>
              <a:t>gebruikte</a:t>
            </a:r>
            <a:r>
              <a:rPr sz="1200" i="1" spc="-114" dirty="0">
                <a:solidFill>
                  <a:srgbClr val="4A5462"/>
                </a:solidFill>
                <a:latin typeface="Verdana"/>
                <a:cs typeface="Verdana"/>
              </a:rPr>
              <a:t> </a:t>
            </a:r>
            <a:r>
              <a:rPr sz="1200" i="1" spc="-10" dirty="0">
                <a:solidFill>
                  <a:srgbClr val="4A5462"/>
                </a:solidFill>
                <a:latin typeface="Verdana"/>
                <a:cs typeface="Verdana"/>
              </a:rPr>
              <a:t>communicatiekanaal</a:t>
            </a:r>
            <a:endParaRPr sz="12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05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180"/>
              </a:spcBef>
            </a:pPr>
            <a:endParaRPr sz="1050" dirty="0">
              <a:latin typeface="Verdana"/>
              <a:cs typeface="Verdana"/>
            </a:endParaRPr>
          </a:p>
          <a:p>
            <a:pPr marL="707390">
              <a:lnSpc>
                <a:spcPct val="100000"/>
              </a:lnSpc>
            </a:pPr>
            <a:r>
              <a:rPr sz="1350" b="1" spc="-110" dirty="0">
                <a:solidFill>
                  <a:srgbClr val="991B1B"/>
                </a:solidFill>
                <a:latin typeface="Montserrat SemiBold"/>
                <a:cs typeface="Montserrat SemiBold"/>
              </a:rPr>
              <a:t>Communication</a:t>
            </a:r>
            <a:r>
              <a:rPr sz="1350" b="1" spc="5" dirty="0">
                <a:solidFill>
                  <a:srgbClr val="991B1B"/>
                </a:solidFill>
                <a:latin typeface="Montserrat SemiBold"/>
                <a:cs typeface="Montserrat SemiBold"/>
              </a:rPr>
              <a:t> </a:t>
            </a:r>
            <a:r>
              <a:rPr sz="1350" b="1" spc="-25" dirty="0">
                <a:solidFill>
                  <a:srgbClr val="991B1B"/>
                </a:solidFill>
                <a:latin typeface="Montserrat SemiBold"/>
                <a:cs typeface="Montserrat SemiBold"/>
              </a:rPr>
              <a:t>G</a:t>
            </a:r>
            <a:r>
              <a:rPr lang="nl-NL" sz="1350" b="1" spc="-25" dirty="0">
                <a:solidFill>
                  <a:srgbClr val="991B1B"/>
                </a:solidFill>
                <a:latin typeface="Montserrat SemiBold"/>
                <a:cs typeface="Montserrat SemiBold"/>
              </a:rPr>
              <a:t>AP</a:t>
            </a:r>
            <a:endParaRPr sz="1350" dirty="0">
              <a:latin typeface="Montserrat SemiBold"/>
              <a:cs typeface="Montserrat SemiBold"/>
            </a:endParaRPr>
          </a:p>
          <a:p>
            <a:pPr marL="707390">
              <a:lnSpc>
                <a:spcPct val="100000"/>
              </a:lnSpc>
              <a:spcBef>
                <a:spcPts val="229"/>
              </a:spcBef>
            </a:pP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Ondanks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verschillende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kanalen,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voelen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bewoners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zich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onvoldoende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geïnformeerd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374050"/>
                </a:solidFill>
                <a:latin typeface="Montserrat"/>
                <a:cs typeface="Montserrat"/>
              </a:rPr>
              <a:t>over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374050"/>
                </a:solidFill>
                <a:latin typeface="Montserrat"/>
                <a:cs typeface="Montserrat"/>
              </a:rPr>
              <a:t>activiteiten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374050"/>
                </a:solidFill>
                <a:latin typeface="Montserrat"/>
                <a:cs typeface="Montserrat"/>
              </a:rPr>
              <a:t>van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Dorpsraad.</a:t>
            </a:r>
            <a:endParaRPr sz="1150" dirty="0">
              <a:latin typeface="Montserrat"/>
              <a:cs typeface="Montserrat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-1" y="6803701"/>
            <a:ext cx="12192000" cy="76200"/>
            <a:chOff x="0" y="6438899"/>
            <a:chExt cx="12192000" cy="76200"/>
          </a:xfrm>
        </p:grpSpPr>
        <p:sp>
          <p:nvSpPr>
            <p:cNvPr id="32" name="object 32"/>
            <p:cNvSpPr/>
            <p:nvPr/>
          </p:nvSpPr>
          <p:spPr>
            <a:xfrm>
              <a:off x="0" y="6438899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067174" y="6438899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0" dirty="0"/>
              <a:t>Concrete</a:t>
            </a:r>
            <a:r>
              <a:rPr spc="-75" dirty="0"/>
              <a:t> </a:t>
            </a:r>
            <a:r>
              <a:rPr lang="nl-NL" spc="-285" dirty="0"/>
              <a:t>w</a:t>
            </a:r>
            <a:r>
              <a:rPr spc="-285" dirty="0" err="1"/>
              <a:t>ensen</a:t>
            </a:r>
            <a:r>
              <a:rPr spc="-75" dirty="0"/>
              <a:t> </a:t>
            </a:r>
            <a:r>
              <a:rPr spc="-180" dirty="0" err="1"/>
              <a:t>uit</a:t>
            </a:r>
            <a:r>
              <a:rPr spc="-75" dirty="0"/>
              <a:t> </a:t>
            </a:r>
            <a:r>
              <a:rPr lang="nl-NL" spc="-265" dirty="0"/>
              <a:t>o</a:t>
            </a:r>
            <a:r>
              <a:rPr spc="-265" dirty="0"/>
              <a:t>pen</a:t>
            </a:r>
            <a:r>
              <a:rPr spc="-75" dirty="0"/>
              <a:t> </a:t>
            </a:r>
            <a:r>
              <a:rPr lang="nl-NL" spc="-270" dirty="0"/>
              <a:t>v</a:t>
            </a:r>
            <a:r>
              <a:rPr spc="-270" dirty="0" err="1"/>
              <a:t>ragen</a:t>
            </a:r>
            <a:endParaRPr spc="-270" dirty="0"/>
          </a:p>
        </p:txBody>
      </p:sp>
      <p:sp>
        <p:nvSpPr>
          <p:cNvPr id="3" name="object 3"/>
          <p:cNvSpPr/>
          <p:nvPr/>
        </p:nvSpPr>
        <p:spPr>
          <a:xfrm>
            <a:off x="380999" y="990599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761999" y="38099"/>
                </a:moveTo>
                <a:lnTo>
                  <a:pt x="0" y="38099"/>
                </a:lnTo>
                <a:lnTo>
                  <a:pt x="0" y="0"/>
                </a:lnTo>
                <a:lnTo>
                  <a:pt x="761999" y="0"/>
                </a:lnTo>
                <a:lnTo>
                  <a:pt x="761999" y="38099"/>
                </a:lnTo>
                <a:close/>
              </a:path>
            </a:pathLst>
          </a:custGeom>
          <a:solidFill>
            <a:srgbClr val="166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380999" y="1752599"/>
            <a:ext cx="5600700" cy="647700"/>
            <a:chOff x="380999" y="1752599"/>
            <a:chExt cx="5600700" cy="647700"/>
          </a:xfrm>
        </p:grpSpPr>
        <p:sp>
          <p:nvSpPr>
            <p:cNvPr id="5" name="object 5"/>
            <p:cNvSpPr/>
            <p:nvPr/>
          </p:nvSpPr>
          <p:spPr>
            <a:xfrm>
              <a:off x="400049" y="1752599"/>
              <a:ext cx="5581650" cy="647700"/>
            </a:xfrm>
            <a:custGeom>
              <a:avLst/>
              <a:gdLst/>
              <a:ahLst/>
              <a:cxnLst/>
              <a:rect l="l" t="t" r="r" b="b"/>
              <a:pathLst>
                <a:path w="5581650" h="647700">
                  <a:moveTo>
                    <a:pt x="5510452" y="647699"/>
                  </a:moveTo>
                  <a:lnTo>
                    <a:pt x="53397" y="647699"/>
                  </a:lnTo>
                  <a:lnTo>
                    <a:pt x="49681" y="647211"/>
                  </a:lnTo>
                  <a:lnTo>
                    <a:pt x="14085" y="621843"/>
                  </a:lnTo>
                  <a:lnTo>
                    <a:pt x="366" y="581458"/>
                  </a:lnTo>
                  <a:lnTo>
                    <a:pt x="0" y="576503"/>
                  </a:lnTo>
                  <a:lnTo>
                    <a:pt x="0" y="571499"/>
                  </a:lnTo>
                  <a:lnTo>
                    <a:pt x="0" y="71196"/>
                  </a:lnTo>
                  <a:lnTo>
                    <a:pt x="11716" y="29705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3" y="15621"/>
                  </a:lnTo>
                  <a:lnTo>
                    <a:pt x="5577762" y="51661"/>
                  </a:lnTo>
                  <a:lnTo>
                    <a:pt x="5581649" y="71196"/>
                  </a:lnTo>
                  <a:lnTo>
                    <a:pt x="5581649" y="576503"/>
                  </a:lnTo>
                  <a:lnTo>
                    <a:pt x="5566026" y="617994"/>
                  </a:lnTo>
                  <a:lnTo>
                    <a:pt x="5529987" y="643814"/>
                  </a:lnTo>
                  <a:lnTo>
                    <a:pt x="5515407" y="647211"/>
                  </a:lnTo>
                  <a:lnTo>
                    <a:pt x="5510452" y="6476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80999" y="1752877"/>
              <a:ext cx="70485" cy="647700"/>
            </a:xfrm>
            <a:custGeom>
              <a:avLst/>
              <a:gdLst/>
              <a:ahLst/>
              <a:cxnLst/>
              <a:rect l="l" t="t" r="r" b="b"/>
              <a:pathLst>
                <a:path w="70484" h="647700">
                  <a:moveTo>
                    <a:pt x="70449" y="647144"/>
                  </a:moveTo>
                  <a:lnTo>
                    <a:pt x="33857" y="634591"/>
                  </a:lnTo>
                  <a:lnTo>
                    <a:pt x="5800" y="600382"/>
                  </a:lnTo>
                  <a:lnTo>
                    <a:pt x="0" y="571222"/>
                  </a:lnTo>
                  <a:lnTo>
                    <a:pt x="0" y="75922"/>
                  </a:lnTo>
                  <a:lnTo>
                    <a:pt x="12830" y="33579"/>
                  </a:lnTo>
                  <a:lnTo>
                    <a:pt x="47039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1000" y="46761"/>
                  </a:lnTo>
                  <a:lnTo>
                    <a:pt x="38100" y="75922"/>
                  </a:lnTo>
                  <a:lnTo>
                    <a:pt x="38100" y="571222"/>
                  </a:lnTo>
                  <a:lnTo>
                    <a:pt x="44514" y="613564"/>
                  </a:lnTo>
                  <a:lnTo>
                    <a:pt x="66287" y="645488"/>
                  </a:lnTo>
                  <a:lnTo>
                    <a:pt x="70449" y="6471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33399" y="1885949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9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4" y="288427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7699" y="2000249"/>
              <a:ext cx="152399" cy="152399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380999" y="2514599"/>
            <a:ext cx="5600700" cy="647700"/>
            <a:chOff x="380999" y="2514599"/>
            <a:chExt cx="5600700" cy="647700"/>
          </a:xfrm>
        </p:grpSpPr>
        <p:sp>
          <p:nvSpPr>
            <p:cNvPr id="10" name="object 10"/>
            <p:cNvSpPr/>
            <p:nvPr/>
          </p:nvSpPr>
          <p:spPr>
            <a:xfrm>
              <a:off x="400049" y="2514599"/>
              <a:ext cx="5581650" cy="647700"/>
            </a:xfrm>
            <a:custGeom>
              <a:avLst/>
              <a:gdLst/>
              <a:ahLst/>
              <a:cxnLst/>
              <a:rect l="l" t="t" r="r" b="b"/>
              <a:pathLst>
                <a:path w="5581650" h="647700">
                  <a:moveTo>
                    <a:pt x="5510452" y="647699"/>
                  </a:moveTo>
                  <a:lnTo>
                    <a:pt x="53397" y="647699"/>
                  </a:lnTo>
                  <a:lnTo>
                    <a:pt x="49681" y="647211"/>
                  </a:lnTo>
                  <a:lnTo>
                    <a:pt x="14085" y="621843"/>
                  </a:lnTo>
                  <a:lnTo>
                    <a:pt x="366" y="581458"/>
                  </a:lnTo>
                  <a:lnTo>
                    <a:pt x="0" y="576503"/>
                  </a:lnTo>
                  <a:lnTo>
                    <a:pt x="0" y="571499"/>
                  </a:lnTo>
                  <a:lnTo>
                    <a:pt x="0" y="71196"/>
                  </a:lnTo>
                  <a:lnTo>
                    <a:pt x="11716" y="29705"/>
                  </a:lnTo>
                  <a:lnTo>
                    <a:pt x="42320" y="2439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3" y="15621"/>
                  </a:lnTo>
                  <a:lnTo>
                    <a:pt x="5577762" y="51661"/>
                  </a:lnTo>
                  <a:lnTo>
                    <a:pt x="5581649" y="71196"/>
                  </a:lnTo>
                  <a:lnTo>
                    <a:pt x="5581649" y="576503"/>
                  </a:lnTo>
                  <a:lnTo>
                    <a:pt x="5566026" y="617994"/>
                  </a:lnTo>
                  <a:lnTo>
                    <a:pt x="5529987" y="643814"/>
                  </a:lnTo>
                  <a:lnTo>
                    <a:pt x="5515407" y="647211"/>
                  </a:lnTo>
                  <a:lnTo>
                    <a:pt x="5510452" y="6476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80999" y="2514877"/>
              <a:ext cx="70485" cy="647700"/>
            </a:xfrm>
            <a:custGeom>
              <a:avLst/>
              <a:gdLst/>
              <a:ahLst/>
              <a:cxnLst/>
              <a:rect l="l" t="t" r="r" b="b"/>
              <a:pathLst>
                <a:path w="70484" h="647700">
                  <a:moveTo>
                    <a:pt x="70450" y="647144"/>
                  </a:moveTo>
                  <a:lnTo>
                    <a:pt x="33857" y="634591"/>
                  </a:lnTo>
                  <a:lnTo>
                    <a:pt x="5800" y="600382"/>
                  </a:lnTo>
                  <a:lnTo>
                    <a:pt x="0" y="571222"/>
                  </a:lnTo>
                  <a:lnTo>
                    <a:pt x="0" y="75922"/>
                  </a:lnTo>
                  <a:lnTo>
                    <a:pt x="12830" y="33579"/>
                  </a:lnTo>
                  <a:lnTo>
                    <a:pt x="47039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1000" y="46761"/>
                  </a:lnTo>
                  <a:lnTo>
                    <a:pt x="38100" y="75922"/>
                  </a:lnTo>
                  <a:lnTo>
                    <a:pt x="38100" y="571222"/>
                  </a:lnTo>
                  <a:lnTo>
                    <a:pt x="44514" y="613564"/>
                  </a:lnTo>
                  <a:lnTo>
                    <a:pt x="66287" y="645488"/>
                  </a:lnTo>
                  <a:lnTo>
                    <a:pt x="70450" y="6471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33399" y="2647949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9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7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4" y="288427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9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6274" y="2762249"/>
              <a:ext cx="95249" cy="152399"/>
            </a:xfrm>
            <a:prstGeom prst="rect">
              <a:avLst/>
            </a:prstGeom>
          </p:spPr>
        </p:pic>
      </p:grpSp>
      <p:grpSp>
        <p:nvGrpSpPr>
          <p:cNvPr id="14" name="object 14"/>
          <p:cNvGrpSpPr/>
          <p:nvPr/>
        </p:nvGrpSpPr>
        <p:grpSpPr>
          <a:xfrm>
            <a:off x="380999" y="3276599"/>
            <a:ext cx="5600700" cy="647700"/>
            <a:chOff x="380999" y="3276599"/>
            <a:chExt cx="5600700" cy="647700"/>
          </a:xfrm>
        </p:grpSpPr>
        <p:sp>
          <p:nvSpPr>
            <p:cNvPr id="15" name="object 15"/>
            <p:cNvSpPr/>
            <p:nvPr/>
          </p:nvSpPr>
          <p:spPr>
            <a:xfrm>
              <a:off x="400049" y="3276599"/>
              <a:ext cx="5581650" cy="647700"/>
            </a:xfrm>
            <a:custGeom>
              <a:avLst/>
              <a:gdLst/>
              <a:ahLst/>
              <a:cxnLst/>
              <a:rect l="l" t="t" r="r" b="b"/>
              <a:pathLst>
                <a:path w="5581650" h="647700">
                  <a:moveTo>
                    <a:pt x="5510452" y="647699"/>
                  </a:moveTo>
                  <a:lnTo>
                    <a:pt x="53397" y="647699"/>
                  </a:lnTo>
                  <a:lnTo>
                    <a:pt x="49681" y="647211"/>
                  </a:lnTo>
                  <a:lnTo>
                    <a:pt x="14085" y="621843"/>
                  </a:lnTo>
                  <a:lnTo>
                    <a:pt x="366" y="581458"/>
                  </a:lnTo>
                  <a:lnTo>
                    <a:pt x="0" y="576503"/>
                  </a:lnTo>
                  <a:lnTo>
                    <a:pt x="0" y="571499"/>
                  </a:lnTo>
                  <a:lnTo>
                    <a:pt x="0" y="71196"/>
                  </a:lnTo>
                  <a:lnTo>
                    <a:pt x="11716" y="29705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3" y="15621"/>
                  </a:lnTo>
                  <a:lnTo>
                    <a:pt x="5577762" y="51661"/>
                  </a:lnTo>
                  <a:lnTo>
                    <a:pt x="5581649" y="71196"/>
                  </a:lnTo>
                  <a:lnTo>
                    <a:pt x="5581649" y="576503"/>
                  </a:lnTo>
                  <a:lnTo>
                    <a:pt x="5566026" y="617994"/>
                  </a:lnTo>
                  <a:lnTo>
                    <a:pt x="5529987" y="643813"/>
                  </a:lnTo>
                  <a:lnTo>
                    <a:pt x="5515407" y="647211"/>
                  </a:lnTo>
                  <a:lnTo>
                    <a:pt x="5510452" y="6476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80999" y="3276877"/>
              <a:ext cx="70485" cy="647700"/>
            </a:xfrm>
            <a:custGeom>
              <a:avLst/>
              <a:gdLst/>
              <a:ahLst/>
              <a:cxnLst/>
              <a:rect l="l" t="t" r="r" b="b"/>
              <a:pathLst>
                <a:path w="70484" h="647700">
                  <a:moveTo>
                    <a:pt x="70450" y="647144"/>
                  </a:moveTo>
                  <a:lnTo>
                    <a:pt x="33857" y="634591"/>
                  </a:lnTo>
                  <a:lnTo>
                    <a:pt x="5800" y="600382"/>
                  </a:lnTo>
                  <a:lnTo>
                    <a:pt x="0" y="571222"/>
                  </a:lnTo>
                  <a:lnTo>
                    <a:pt x="0" y="75922"/>
                  </a:lnTo>
                  <a:lnTo>
                    <a:pt x="12830" y="33579"/>
                  </a:lnTo>
                  <a:lnTo>
                    <a:pt x="47039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1000" y="46761"/>
                  </a:lnTo>
                  <a:lnTo>
                    <a:pt x="38100" y="75922"/>
                  </a:lnTo>
                  <a:lnTo>
                    <a:pt x="38100" y="571222"/>
                  </a:lnTo>
                  <a:lnTo>
                    <a:pt x="44514" y="613564"/>
                  </a:lnTo>
                  <a:lnTo>
                    <a:pt x="66287" y="645488"/>
                  </a:lnTo>
                  <a:lnTo>
                    <a:pt x="70450" y="6471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33399" y="3409949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9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0"/>
                  </a:lnTo>
                  <a:lnTo>
                    <a:pt x="8200" y="135199"/>
                  </a:lnTo>
                  <a:lnTo>
                    <a:pt x="27095" y="92571"/>
                  </a:lnTo>
                  <a:lnTo>
                    <a:pt x="55796" y="55796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199"/>
                  </a:lnTo>
                  <a:lnTo>
                    <a:pt x="380771" y="181140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4" y="288427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4935" y="3524249"/>
              <a:ext cx="97910" cy="152399"/>
            </a:xfrm>
            <a:prstGeom prst="rect">
              <a:avLst/>
            </a:prstGeom>
          </p:spPr>
        </p:pic>
      </p:grpSp>
      <p:grpSp>
        <p:nvGrpSpPr>
          <p:cNvPr id="19" name="object 19"/>
          <p:cNvGrpSpPr/>
          <p:nvPr/>
        </p:nvGrpSpPr>
        <p:grpSpPr>
          <a:xfrm>
            <a:off x="380999" y="4038599"/>
            <a:ext cx="5600700" cy="647700"/>
            <a:chOff x="380999" y="4038599"/>
            <a:chExt cx="5600700" cy="647700"/>
          </a:xfrm>
        </p:grpSpPr>
        <p:sp>
          <p:nvSpPr>
            <p:cNvPr id="20" name="object 20"/>
            <p:cNvSpPr/>
            <p:nvPr/>
          </p:nvSpPr>
          <p:spPr>
            <a:xfrm>
              <a:off x="400049" y="4038599"/>
              <a:ext cx="5581650" cy="647700"/>
            </a:xfrm>
            <a:custGeom>
              <a:avLst/>
              <a:gdLst/>
              <a:ahLst/>
              <a:cxnLst/>
              <a:rect l="l" t="t" r="r" b="b"/>
              <a:pathLst>
                <a:path w="5581650" h="647700">
                  <a:moveTo>
                    <a:pt x="5510452" y="647699"/>
                  </a:moveTo>
                  <a:lnTo>
                    <a:pt x="53397" y="647699"/>
                  </a:lnTo>
                  <a:lnTo>
                    <a:pt x="49681" y="647211"/>
                  </a:lnTo>
                  <a:lnTo>
                    <a:pt x="14085" y="621843"/>
                  </a:lnTo>
                  <a:lnTo>
                    <a:pt x="366" y="581458"/>
                  </a:lnTo>
                  <a:lnTo>
                    <a:pt x="0" y="576503"/>
                  </a:lnTo>
                  <a:lnTo>
                    <a:pt x="0" y="571499"/>
                  </a:lnTo>
                  <a:lnTo>
                    <a:pt x="0" y="71196"/>
                  </a:lnTo>
                  <a:lnTo>
                    <a:pt x="11716" y="29704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3" y="15621"/>
                  </a:lnTo>
                  <a:lnTo>
                    <a:pt x="5577762" y="51661"/>
                  </a:lnTo>
                  <a:lnTo>
                    <a:pt x="5581649" y="71196"/>
                  </a:lnTo>
                  <a:lnTo>
                    <a:pt x="5581649" y="576503"/>
                  </a:lnTo>
                  <a:lnTo>
                    <a:pt x="5566026" y="617993"/>
                  </a:lnTo>
                  <a:lnTo>
                    <a:pt x="5529987" y="643813"/>
                  </a:lnTo>
                  <a:lnTo>
                    <a:pt x="5515407" y="647211"/>
                  </a:lnTo>
                  <a:lnTo>
                    <a:pt x="5510452" y="6476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80999" y="4038877"/>
              <a:ext cx="70485" cy="647700"/>
            </a:xfrm>
            <a:custGeom>
              <a:avLst/>
              <a:gdLst/>
              <a:ahLst/>
              <a:cxnLst/>
              <a:rect l="l" t="t" r="r" b="b"/>
              <a:pathLst>
                <a:path w="70484" h="647700">
                  <a:moveTo>
                    <a:pt x="70450" y="647144"/>
                  </a:moveTo>
                  <a:lnTo>
                    <a:pt x="33857" y="634592"/>
                  </a:lnTo>
                  <a:lnTo>
                    <a:pt x="5800" y="600382"/>
                  </a:lnTo>
                  <a:lnTo>
                    <a:pt x="0" y="571222"/>
                  </a:lnTo>
                  <a:lnTo>
                    <a:pt x="0" y="75922"/>
                  </a:lnTo>
                  <a:lnTo>
                    <a:pt x="12830" y="33579"/>
                  </a:lnTo>
                  <a:lnTo>
                    <a:pt x="47039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1000" y="46761"/>
                  </a:lnTo>
                  <a:lnTo>
                    <a:pt x="38100" y="75922"/>
                  </a:lnTo>
                  <a:lnTo>
                    <a:pt x="38100" y="571222"/>
                  </a:lnTo>
                  <a:lnTo>
                    <a:pt x="44514" y="613564"/>
                  </a:lnTo>
                  <a:lnTo>
                    <a:pt x="66287" y="645488"/>
                  </a:lnTo>
                  <a:lnTo>
                    <a:pt x="70450" y="6471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33399" y="4171949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4" y="288427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7699" y="4295209"/>
              <a:ext cx="152399" cy="133915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380999" y="4800599"/>
            <a:ext cx="5600700" cy="647700"/>
            <a:chOff x="380999" y="4800599"/>
            <a:chExt cx="5600700" cy="647700"/>
          </a:xfrm>
        </p:grpSpPr>
        <p:sp>
          <p:nvSpPr>
            <p:cNvPr id="25" name="object 25"/>
            <p:cNvSpPr/>
            <p:nvPr/>
          </p:nvSpPr>
          <p:spPr>
            <a:xfrm>
              <a:off x="400049" y="4800599"/>
              <a:ext cx="5581650" cy="647700"/>
            </a:xfrm>
            <a:custGeom>
              <a:avLst/>
              <a:gdLst/>
              <a:ahLst/>
              <a:cxnLst/>
              <a:rect l="l" t="t" r="r" b="b"/>
              <a:pathLst>
                <a:path w="5581650" h="647700">
                  <a:moveTo>
                    <a:pt x="5510452" y="647699"/>
                  </a:moveTo>
                  <a:lnTo>
                    <a:pt x="53397" y="647699"/>
                  </a:lnTo>
                  <a:lnTo>
                    <a:pt x="49681" y="647211"/>
                  </a:lnTo>
                  <a:lnTo>
                    <a:pt x="14085" y="621843"/>
                  </a:lnTo>
                  <a:lnTo>
                    <a:pt x="366" y="581458"/>
                  </a:lnTo>
                  <a:lnTo>
                    <a:pt x="0" y="576503"/>
                  </a:lnTo>
                  <a:lnTo>
                    <a:pt x="0" y="571499"/>
                  </a:lnTo>
                  <a:lnTo>
                    <a:pt x="0" y="71196"/>
                  </a:lnTo>
                  <a:lnTo>
                    <a:pt x="11716" y="29705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3" y="15621"/>
                  </a:lnTo>
                  <a:lnTo>
                    <a:pt x="5577762" y="51661"/>
                  </a:lnTo>
                  <a:lnTo>
                    <a:pt x="5581649" y="71196"/>
                  </a:lnTo>
                  <a:lnTo>
                    <a:pt x="5581649" y="576503"/>
                  </a:lnTo>
                  <a:lnTo>
                    <a:pt x="5566026" y="617994"/>
                  </a:lnTo>
                  <a:lnTo>
                    <a:pt x="5529987" y="643813"/>
                  </a:lnTo>
                  <a:lnTo>
                    <a:pt x="5515407" y="647211"/>
                  </a:lnTo>
                  <a:lnTo>
                    <a:pt x="5510452" y="6476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80999" y="4800877"/>
              <a:ext cx="70485" cy="647700"/>
            </a:xfrm>
            <a:custGeom>
              <a:avLst/>
              <a:gdLst/>
              <a:ahLst/>
              <a:cxnLst/>
              <a:rect l="l" t="t" r="r" b="b"/>
              <a:pathLst>
                <a:path w="70484" h="647700">
                  <a:moveTo>
                    <a:pt x="70450" y="647144"/>
                  </a:moveTo>
                  <a:lnTo>
                    <a:pt x="33857" y="634591"/>
                  </a:lnTo>
                  <a:lnTo>
                    <a:pt x="5800" y="600382"/>
                  </a:lnTo>
                  <a:lnTo>
                    <a:pt x="0" y="571222"/>
                  </a:lnTo>
                  <a:lnTo>
                    <a:pt x="0" y="75922"/>
                  </a:lnTo>
                  <a:lnTo>
                    <a:pt x="12830" y="33579"/>
                  </a:lnTo>
                  <a:lnTo>
                    <a:pt x="47039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1000" y="46761"/>
                  </a:lnTo>
                  <a:lnTo>
                    <a:pt x="38100" y="75922"/>
                  </a:lnTo>
                  <a:lnTo>
                    <a:pt x="38100" y="571222"/>
                  </a:lnTo>
                  <a:lnTo>
                    <a:pt x="44514" y="613564"/>
                  </a:lnTo>
                  <a:lnTo>
                    <a:pt x="66287" y="645488"/>
                  </a:lnTo>
                  <a:lnTo>
                    <a:pt x="70450" y="6471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33399" y="4933949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7" y="358507"/>
                  </a:lnTo>
                  <a:lnTo>
                    <a:pt x="62575" y="331658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1"/>
                  </a:lnTo>
                  <a:lnTo>
                    <a:pt x="55796" y="55796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6"/>
                  </a:lnTo>
                  <a:lnTo>
                    <a:pt x="353904" y="92571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8"/>
                  </a:lnTo>
                  <a:lnTo>
                    <a:pt x="353904" y="288426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8"/>
                  </a:lnTo>
                  <a:lnTo>
                    <a:pt x="199858" y="380770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8174" y="5048249"/>
              <a:ext cx="171688" cy="152399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368299" y="850211"/>
            <a:ext cx="4874895" cy="440761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0955" algn="ctr">
              <a:lnSpc>
                <a:spcPct val="100000"/>
              </a:lnSpc>
              <a:spcBef>
                <a:spcPts val="130"/>
              </a:spcBef>
            </a:pPr>
            <a:r>
              <a:rPr sz="1650" b="0" spc="-155" dirty="0">
                <a:solidFill>
                  <a:srgbClr val="047857"/>
                </a:solidFill>
                <a:latin typeface="Montserrat Medium"/>
                <a:cs typeface="Montserrat Medium"/>
              </a:rPr>
              <a:t>Wat</a:t>
            </a:r>
            <a:r>
              <a:rPr sz="1650" b="0" spc="-2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85" dirty="0">
                <a:solidFill>
                  <a:srgbClr val="047857"/>
                </a:solidFill>
                <a:latin typeface="Montserrat Medium"/>
                <a:cs typeface="Montserrat Medium"/>
              </a:rPr>
              <a:t>willen</a:t>
            </a:r>
            <a:r>
              <a:rPr sz="1650" b="0" spc="-2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05" dirty="0">
                <a:solidFill>
                  <a:srgbClr val="047857"/>
                </a:solidFill>
                <a:latin typeface="Montserrat Medium"/>
                <a:cs typeface="Montserrat Medium"/>
              </a:rPr>
              <a:t>bewoners</a:t>
            </a:r>
            <a:r>
              <a:rPr sz="1650" b="0" spc="-1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0" dirty="0">
                <a:solidFill>
                  <a:srgbClr val="047857"/>
                </a:solidFill>
                <a:latin typeface="Montserrat Medium"/>
                <a:cs typeface="Montserrat Medium"/>
              </a:rPr>
              <a:t>concreet?</a:t>
            </a:r>
            <a:endParaRPr sz="1650" dirty="0">
              <a:latin typeface="Montserrat Medium"/>
              <a:cs typeface="Montserrat Medium"/>
            </a:endParaRPr>
          </a:p>
          <a:p>
            <a:pPr marL="12700">
              <a:lnSpc>
                <a:spcPct val="100000"/>
              </a:lnSpc>
              <a:spcBef>
                <a:spcPts val="1570"/>
              </a:spcBef>
            </a:pPr>
            <a:r>
              <a:rPr sz="1700" b="1" spc="-165" dirty="0">
                <a:solidFill>
                  <a:srgbClr val="1D40AF"/>
                </a:solidFill>
                <a:latin typeface="Montserrat SemiBold"/>
                <a:cs typeface="Montserrat SemiBold"/>
              </a:rPr>
              <a:t>Top</a:t>
            </a:r>
            <a:r>
              <a:rPr sz="1700" b="1" spc="-3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55" dirty="0">
                <a:solidFill>
                  <a:srgbClr val="1D40AF"/>
                </a:solidFill>
                <a:latin typeface="Montserrat SemiBold"/>
                <a:cs typeface="Montserrat SemiBold"/>
              </a:rPr>
              <a:t>wensen</a:t>
            </a:r>
            <a:r>
              <a:rPr sz="1700" b="1" spc="-3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10" dirty="0">
                <a:solidFill>
                  <a:srgbClr val="1D40AF"/>
                </a:solidFill>
                <a:latin typeface="Montserrat SemiBold"/>
                <a:cs typeface="Montserrat SemiBold"/>
              </a:rPr>
              <a:t>uit</a:t>
            </a:r>
            <a:r>
              <a:rPr sz="1700" b="1" spc="-3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45" dirty="0">
                <a:solidFill>
                  <a:srgbClr val="1D40AF"/>
                </a:solidFill>
                <a:latin typeface="Montserrat SemiBold"/>
                <a:cs typeface="Montserrat SemiBold"/>
              </a:rPr>
              <a:t>open</a:t>
            </a:r>
            <a:r>
              <a:rPr sz="1700" b="1" spc="-3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35" dirty="0">
                <a:solidFill>
                  <a:srgbClr val="1D40AF"/>
                </a:solidFill>
                <a:latin typeface="Montserrat SemiBold"/>
                <a:cs typeface="Montserrat SemiBold"/>
              </a:rPr>
              <a:t>antwoorden</a:t>
            </a:r>
            <a:endParaRPr sz="1700" dirty="0">
              <a:latin typeface="Montserrat SemiBold"/>
              <a:cs typeface="Montserrat SemiBold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500" dirty="0">
              <a:latin typeface="Montserrat SemiBold"/>
              <a:cs typeface="Montserrat SemiBold"/>
            </a:endParaRPr>
          </a:p>
          <a:p>
            <a:pPr marL="659765">
              <a:lnSpc>
                <a:spcPct val="100000"/>
              </a:lnSpc>
            </a:pPr>
            <a:r>
              <a:rPr sz="1350" b="1" spc="-105" dirty="0">
                <a:solidFill>
                  <a:srgbClr val="1D40AF"/>
                </a:solidFill>
                <a:latin typeface="Montserrat SemiBold"/>
                <a:cs typeface="Montserrat SemiBold"/>
              </a:rPr>
              <a:t>Openbaar</a:t>
            </a:r>
            <a:r>
              <a:rPr sz="135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350" b="1" spc="-110" dirty="0">
                <a:solidFill>
                  <a:srgbClr val="1D40AF"/>
                </a:solidFill>
                <a:latin typeface="Montserrat SemiBold"/>
                <a:cs typeface="Montserrat SemiBold"/>
              </a:rPr>
              <a:t>Vervoer</a:t>
            </a:r>
            <a:r>
              <a:rPr sz="1350" b="1" spc="-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35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verbeteren</a:t>
            </a:r>
            <a:endParaRPr sz="1350" dirty="0">
              <a:latin typeface="Montserrat SemiBold"/>
              <a:cs typeface="Montserrat SemiBold"/>
            </a:endParaRPr>
          </a:p>
          <a:p>
            <a:pPr marL="659765">
              <a:lnSpc>
                <a:spcPct val="100000"/>
              </a:lnSpc>
              <a:spcBef>
                <a:spcPts val="229"/>
              </a:spcBef>
            </a:pP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Betere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verbindingen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naar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Muiden,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95" dirty="0">
                <a:solidFill>
                  <a:srgbClr val="4A5462"/>
                </a:solidFill>
                <a:latin typeface="Montserrat"/>
                <a:cs typeface="Montserrat"/>
              </a:rPr>
              <a:t>Weesp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Amsterdam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endParaRPr lang="nl-NL" sz="1150" spc="-5" dirty="0">
              <a:solidFill>
                <a:srgbClr val="4A5462"/>
              </a:solidFill>
              <a:latin typeface="Montserrat"/>
              <a:cs typeface="Montserrat"/>
            </a:endParaRPr>
          </a:p>
          <a:p>
            <a:pPr marL="659765">
              <a:lnSpc>
                <a:spcPct val="100000"/>
              </a:lnSpc>
              <a:spcBef>
                <a:spcPts val="229"/>
              </a:spcBef>
            </a:pPr>
            <a:endParaRPr lang="nl-NL" sz="1150" spc="-5" dirty="0">
              <a:solidFill>
                <a:srgbClr val="4A5462"/>
              </a:solidFill>
              <a:latin typeface="Montserrat"/>
              <a:cs typeface="Montserrat"/>
            </a:endParaRPr>
          </a:p>
          <a:p>
            <a:pPr marL="659765">
              <a:lnSpc>
                <a:spcPct val="100000"/>
              </a:lnSpc>
              <a:spcBef>
                <a:spcPts val="229"/>
              </a:spcBef>
            </a:pPr>
            <a:endParaRPr sz="1050" dirty="0">
              <a:latin typeface="Montserrat"/>
              <a:cs typeface="Montserrat"/>
            </a:endParaRPr>
          </a:p>
          <a:p>
            <a:pPr marL="659765">
              <a:lnSpc>
                <a:spcPct val="100000"/>
              </a:lnSpc>
            </a:pPr>
            <a:r>
              <a:rPr sz="1350" b="1" spc="-45" dirty="0">
                <a:solidFill>
                  <a:srgbClr val="1D40AF"/>
                </a:solidFill>
                <a:latin typeface="Montserrat SemiBold"/>
                <a:cs typeface="Montserrat SemiBold"/>
              </a:rPr>
              <a:t>Verkeersveiligheid</a:t>
            </a:r>
            <a:endParaRPr sz="1350" dirty="0">
              <a:latin typeface="Montserrat SemiBold"/>
              <a:cs typeface="Montserrat SemiBold"/>
            </a:endParaRPr>
          </a:p>
          <a:p>
            <a:pPr marL="659765">
              <a:lnSpc>
                <a:spcPct val="100000"/>
              </a:lnSpc>
              <a:spcBef>
                <a:spcPts val="229"/>
              </a:spcBef>
            </a:pP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Aanpak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4A5462"/>
                </a:solidFill>
                <a:latin typeface="Montserrat"/>
                <a:cs typeface="Montserrat"/>
              </a:rPr>
              <a:t>van</a:t>
            </a:r>
            <a:r>
              <a:rPr sz="1150" spc="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doorgaand</a:t>
            </a:r>
            <a:r>
              <a:rPr sz="1150" spc="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verkeer</a:t>
            </a:r>
            <a:r>
              <a:rPr sz="1150" spc="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150" spc="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 err="1">
                <a:solidFill>
                  <a:srgbClr val="4A5462"/>
                </a:solidFill>
                <a:latin typeface="Montserrat"/>
                <a:cs typeface="Montserrat"/>
              </a:rPr>
              <a:t>snelheidsbeperkingen</a:t>
            </a:r>
            <a:r>
              <a:rPr sz="1150" spc="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endParaRPr sz="11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325"/>
              </a:spcBef>
            </a:pPr>
            <a:endParaRPr sz="1050" dirty="0">
              <a:latin typeface="Montserrat"/>
              <a:cs typeface="Montserrat"/>
            </a:endParaRPr>
          </a:p>
          <a:p>
            <a:pPr marL="659765">
              <a:lnSpc>
                <a:spcPct val="100000"/>
              </a:lnSpc>
            </a:pPr>
            <a:r>
              <a:rPr sz="1350" b="1" spc="-100" dirty="0">
                <a:solidFill>
                  <a:srgbClr val="1D40AF"/>
                </a:solidFill>
                <a:latin typeface="Montserrat SemiBold"/>
                <a:cs typeface="Montserrat SemiBold"/>
              </a:rPr>
              <a:t>Voorzieningen</a:t>
            </a:r>
            <a:r>
              <a:rPr sz="1350" b="1" spc="-2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35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jongeren</a:t>
            </a:r>
            <a:endParaRPr sz="1350" dirty="0">
              <a:latin typeface="Montserrat SemiBold"/>
              <a:cs typeface="Montserrat SemiBold"/>
            </a:endParaRPr>
          </a:p>
          <a:p>
            <a:pPr marL="659765">
              <a:lnSpc>
                <a:spcPct val="100000"/>
              </a:lnSpc>
              <a:spcBef>
                <a:spcPts val="229"/>
              </a:spcBef>
            </a:pP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Activiteiten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plekken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voor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tieners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 err="1">
                <a:solidFill>
                  <a:srgbClr val="4A5462"/>
                </a:solidFill>
                <a:latin typeface="Montserrat"/>
                <a:cs typeface="Montserrat"/>
              </a:rPr>
              <a:t>jongeren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endParaRPr sz="11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050" dirty="0">
              <a:latin typeface="Montserrat"/>
              <a:cs typeface="Montserrat"/>
            </a:endParaRPr>
          </a:p>
          <a:p>
            <a:pPr marL="659765">
              <a:lnSpc>
                <a:spcPct val="100000"/>
              </a:lnSpc>
            </a:pPr>
            <a:r>
              <a:rPr sz="1350" b="1" spc="-105" dirty="0">
                <a:solidFill>
                  <a:srgbClr val="1D40AF"/>
                </a:solidFill>
                <a:latin typeface="Montserrat SemiBold"/>
                <a:cs typeface="Montserrat SemiBold"/>
              </a:rPr>
              <a:t>Groen-</a:t>
            </a:r>
            <a:r>
              <a:rPr sz="135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350" b="1" spc="-114" dirty="0">
                <a:solidFill>
                  <a:srgbClr val="1D40AF"/>
                </a:solidFill>
                <a:latin typeface="Montserrat SemiBold"/>
                <a:cs typeface="Montserrat SemiBold"/>
              </a:rPr>
              <a:t>en</a:t>
            </a:r>
            <a:r>
              <a:rPr sz="1350" b="1" spc="-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350" b="1" spc="-35" dirty="0">
                <a:solidFill>
                  <a:srgbClr val="1D40AF"/>
                </a:solidFill>
                <a:latin typeface="Montserrat SemiBold"/>
                <a:cs typeface="Montserrat SemiBold"/>
              </a:rPr>
              <a:t>straatonderhoud</a:t>
            </a:r>
            <a:endParaRPr sz="1350" dirty="0">
              <a:latin typeface="Montserrat SemiBold"/>
              <a:cs typeface="Montserrat SemiBold"/>
            </a:endParaRPr>
          </a:p>
          <a:p>
            <a:pPr marL="659765">
              <a:lnSpc>
                <a:spcPct val="100000"/>
              </a:lnSpc>
              <a:spcBef>
                <a:spcPts val="229"/>
              </a:spcBef>
            </a:pP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Beter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onderhoud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4A5462"/>
                </a:solidFill>
                <a:latin typeface="Montserrat"/>
                <a:cs typeface="Montserrat"/>
              </a:rPr>
              <a:t>van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openbaar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groen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90" dirty="0" err="1">
                <a:solidFill>
                  <a:srgbClr val="4A5462"/>
                </a:solidFill>
                <a:latin typeface="Montserrat"/>
                <a:cs typeface="Montserrat"/>
              </a:rPr>
              <a:t>wegen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endParaRPr sz="11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325"/>
              </a:spcBef>
            </a:pPr>
            <a:endParaRPr sz="1050" dirty="0">
              <a:latin typeface="Montserrat"/>
              <a:cs typeface="Montserrat"/>
            </a:endParaRPr>
          </a:p>
          <a:p>
            <a:pPr marL="659765">
              <a:lnSpc>
                <a:spcPct val="100000"/>
              </a:lnSpc>
            </a:pPr>
            <a:r>
              <a:rPr sz="1350" b="1" spc="-95" dirty="0">
                <a:solidFill>
                  <a:srgbClr val="1D40AF"/>
                </a:solidFill>
                <a:latin typeface="Montserrat SemiBold"/>
                <a:cs typeface="Montserrat SemiBold"/>
              </a:rPr>
              <a:t>Betaalbare</a:t>
            </a:r>
            <a:r>
              <a:rPr sz="1350" b="1" spc="-3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35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woningen</a:t>
            </a:r>
            <a:endParaRPr sz="1350" dirty="0">
              <a:latin typeface="Montserrat SemiBold"/>
              <a:cs typeface="Montserrat SemiBold"/>
            </a:endParaRPr>
          </a:p>
          <a:p>
            <a:pPr marL="659765">
              <a:lnSpc>
                <a:spcPct val="100000"/>
              </a:lnSpc>
              <a:spcBef>
                <a:spcPts val="229"/>
              </a:spcBef>
            </a:pP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Meer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woningen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voor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jongeren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starters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endParaRPr sz="1150" dirty="0">
              <a:latin typeface="Montserrat"/>
              <a:cs typeface="Montserrat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6210299" y="5410199"/>
            <a:ext cx="5600700" cy="1200150"/>
            <a:chOff x="6210299" y="5410199"/>
            <a:chExt cx="5600700" cy="1200150"/>
          </a:xfrm>
        </p:grpSpPr>
        <p:sp>
          <p:nvSpPr>
            <p:cNvPr id="31" name="object 31"/>
            <p:cNvSpPr/>
            <p:nvPr/>
          </p:nvSpPr>
          <p:spPr>
            <a:xfrm>
              <a:off x="6215062" y="5414962"/>
              <a:ext cx="5591175" cy="1190625"/>
            </a:xfrm>
            <a:custGeom>
              <a:avLst/>
              <a:gdLst/>
              <a:ahLst/>
              <a:cxnLst/>
              <a:rect l="l" t="t" r="r" b="b"/>
              <a:pathLst>
                <a:path w="5591175" h="1190625">
                  <a:moveTo>
                    <a:pt x="5524427" y="1190624"/>
                  </a:moveTo>
                  <a:lnTo>
                    <a:pt x="66746" y="1190624"/>
                  </a:lnTo>
                  <a:lnTo>
                    <a:pt x="62100" y="1190167"/>
                  </a:lnTo>
                  <a:lnTo>
                    <a:pt x="24239" y="1173017"/>
                  </a:lnTo>
                  <a:lnTo>
                    <a:pt x="2287" y="1137723"/>
                  </a:lnTo>
                  <a:lnTo>
                    <a:pt x="0" y="1123877"/>
                  </a:lnTo>
                  <a:lnTo>
                    <a:pt x="0" y="1119187"/>
                  </a:lnTo>
                  <a:lnTo>
                    <a:pt x="0" y="66746"/>
                  </a:lnTo>
                  <a:lnTo>
                    <a:pt x="14644" y="27848"/>
                  </a:lnTo>
                  <a:lnTo>
                    <a:pt x="48432" y="3642"/>
                  </a:lnTo>
                  <a:lnTo>
                    <a:pt x="66746" y="0"/>
                  </a:lnTo>
                  <a:lnTo>
                    <a:pt x="5524427" y="0"/>
                  </a:lnTo>
                  <a:lnTo>
                    <a:pt x="5563325" y="14644"/>
                  </a:lnTo>
                  <a:lnTo>
                    <a:pt x="5587530" y="48432"/>
                  </a:lnTo>
                  <a:lnTo>
                    <a:pt x="5591173" y="66746"/>
                  </a:lnTo>
                  <a:lnTo>
                    <a:pt x="5591173" y="1123877"/>
                  </a:lnTo>
                  <a:lnTo>
                    <a:pt x="5576528" y="1162775"/>
                  </a:lnTo>
                  <a:lnTo>
                    <a:pt x="5542741" y="1186980"/>
                  </a:lnTo>
                  <a:lnTo>
                    <a:pt x="5529072" y="1190167"/>
                  </a:lnTo>
                  <a:lnTo>
                    <a:pt x="5524427" y="1190624"/>
                  </a:lnTo>
                  <a:close/>
                </a:path>
              </a:pathLst>
            </a:custGeom>
            <a:solidFill>
              <a:srgbClr val="ECFD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215062" y="5414962"/>
              <a:ext cx="5591175" cy="1190625"/>
            </a:xfrm>
            <a:custGeom>
              <a:avLst/>
              <a:gdLst/>
              <a:ahLst/>
              <a:cxnLst/>
              <a:rect l="l" t="t" r="r" b="b"/>
              <a:pathLst>
                <a:path w="5591175" h="1190625">
                  <a:moveTo>
                    <a:pt x="0" y="1119187"/>
                  </a:moveTo>
                  <a:lnTo>
                    <a:pt x="0" y="71437"/>
                  </a:lnTo>
                  <a:lnTo>
                    <a:pt x="0" y="66746"/>
                  </a:lnTo>
                  <a:lnTo>
                    <a:pt x="457" y="62100"/>
                  </a:lnTo>
                  <a:lnTo>
                    <a:pt x="1372" y="57499"/>
                  </a:lnTo>
                  <a:lnTo>
                    <a:pt x="2287" y="52899"/>
                  </a:lnTo>
                  <a:lnTo>
                    <a:pt x="3642" y="48432"/>
                  </a:lnTo>
                  <a:lnTo>
                    <a:pt x="5436" y="44099"/>
                  </a:lnTo>
                  <a:lnTo>
                    <a:pt x="7232" y="39764"/>
                  </a:lnTo>
                  <a:lnTo>
                    <a:pt x="9432" y="35648"/>
                  </a:lnTo>
                  <a:lnTo>
                    <a:pt x="12038" y="31748"/>
                  </a:lnTo>
                  <a:lnTo>
                    <a:pt x="14644" y="27848"/>
                  </a:lnTo>
                  <a:lnTo>
                    <a:pt x="17605" y="24239"/>
                  </a:lnTo>
                  <a:lnTo>
                    <a:pt x="20923" y="20923"/>
                  </a:lnTo>
                  <a:lnTo>
                    <a:pt x="24239" y="17605"/>
                  </a:lnTo>
                  <a:lnTo>
                    <a:pt x="27848" y="14644"/>
                  </a:lnTo>
                  <a:lnTo>
                    <a:pt x="31748" y="12038"/>
                  </a:lnTo>
                  <a:lnTo>
                    <a:pt x="35648" y="9432"/>
                  </a:lnTo>
                  <a:lnTo>
                    <a:pt x="39764" y="7232"/>
                  </a:lnTo>
                  <a:lnTo>
                    <a:pt x="44099" y="5437"/>
                  </a:lnTo>
                  <a:lnTo>
                    <a:pt x="48432" y="3642"/>
                  </a:lnTo>
                  <a:lnTo>
                    <a:pt x="52899" y="2287"/>
                  </a:lnTo>
                  <a:lnTo>
                    <a:pt x="57500" y="1372"/>
                  </a:lnTo>
                  <a:lnTo>
                    <a:pt x="62100" y="457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5519737" y="0"/>
                  </a:lnTo>
                  <a:lnTo>
                    <a:pt x="5524427" y="0"/>
                  </a:lnTo>
                  <a:lnTo>
                    <a:pt x="5529072" y="457"/>
                  </a:lnTo>
                  <a:lnTo>
                    <a:pt x="5533673" y="1372"/>
                  </a:lnTo>
                  <a:lnTo>
                    <a:pt x="5538274" y="2287"/>
                  </a:lnTo>
                  <a:lnTo>
                    <a:pt x="5559424" y="12039"/>
                  </a:lnTo>
                  <a:lnTo>
                    <a:pt x="5563325" y="14644"/>
                  </a:lnTo>
                  <a:lnTo>
                    <a:pt x="5585735" y="44099"/>
                  </a:lnTo>
                  <a:lnTo>
                    <a:pt x="5587530" y="48432"/>
                  </a:lnTo>
                  <a:lnTo>
                    <a:pt x="5591174" y="71437"/>
                  </a:lnTo>
                  <a:lnTo>
                    <a:pt x="5591174" y="1119187"/>
                  </a:lnTo>
                  <a:lnTo>
                    <a:pt x="5591173" y="1123877"/>
                  </a:lnTo>
                  <a:lnTo>
                    <a:pt x="5590715" y="1128522"/>
                  </a:lnTo>
                  <a:lnTo>
                    <a:pt x="5589800" y="1133123"/>
                  </a:lnTo>
                  <a:lnTo>
                    <a:pt x="5588885" y="1137723"/>
                  </a:lnTo>
                  <a:lnTo>
                    <a:pt x="5587530" y="1142190"/>
                  </a:lnTo>
                  <a:lnTo>
                    <a:pt x="5585735" y="1146524"/>
                  </a:lnTo>
                  <a:lnTo>
                    <a:pt x="5583941" y="1150858"/>
                  </a:lnTo>
                  <a:lnTo>
                    <a:pt x="5559424" y="1178584"/>
                  </a:lnTo>
                  <a:lnTo>
                    <a:pt x="5555524" y="1181190"/>
                  </a:lnTo>
                  <a:lnTo>
                    <a:pt x="5533673" y="1189251"/>
                  </a:lnTo>
                  <a:lnTo>
                    <a:pt x="5529072" y="1190167"/>
                  </a:lnTo>
                  <a:lnTo>
                    <a:pt x="5524427" y="1190624"/>
                  </a:lnTo>
                  <a:lnTo>
                    <a:pt x="5519737" y="1190624"/>
                  </a:lnTo>
                  <a:lnTo>
                    <a:pt x="71437" y="1190624"/>
                  </a:lnTo>
                  <a:lnTo>
                    <a:pt x="66746" y="1190624"/>
                  </a:lnTo>
                  <a:lnTo>
                    <a:pt x="62100" y="1190167"/>
                  </a:lnTo>
                  <a:lnTo>
                    <a:pt x="57500" y="1189251"/>
                  </a:lnTo>
                  <a:lnTo>
                    <a:pt x="52899" y="1188336"/>
                  </a:lnTo>
                  <a:lnTo>
                    <a:pt x="20923" y="1169700"/>
                  </a:lnTo>
                  <a:lnTo>
                    <a:pt x="17605" y="1166383"/>
                  </a:lnTo>
                  <a:lnTo>
                    <a:pt x="14644" y="1162775"/>
                  </a:lnTo>
                  <a:lnTo>
                    <a:pt x="12038" y="1158875"/>
                  </a:lnTo>
                  <a:lnTo>
                    <a:pt x="9432" y="1154974"/>
                  </a:lnTo>
                  <a:lnTo>
                    <a:pt x="1372" y="1133123"/>
                  </a:lnTo>
                  <a:lnTo>
                    <a:pt x="457" y="1128522"/>
                  </a:lnTo>
                  <a:lnTo>
                    <a:pt x="0" y="1123877"/>
                  </a:lnTo>
                  <a:lnTo>
                    <a:pt x="0" y="1119187"/>
                  </a:lnTo>
                  <a:close/>
                </a:path>
              </a:pathLst>
            </a:custGeom>
            <a:ln w="9524">
              <a:solidFill>
                <a:srgbClr val="A6F2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6359524" y="5547907"/>
            <a:ext cx="1404620" cy="23367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350" b="1" spc="-90" dirty="0">
                <a:solidFill>
                  <a:srgbClr val="055E45"/>
                </a:solidFill>
                <a:latin typeface="Montserrat SemiBold"/>
                <a:cs typeface="Montserrat SemiBold"/>
              </a:rPr>
              <a:t>Belangrijk</a:t>
            </a:r>
            <a:r>
              <a:rPr sz="1350" b="1" dirty="0">
                <a:solidFill>
                  <a:srgbClr val="055E45"/>
                </a:solidFill>
                <a:latin typeface="Montserrat SemiBold"/>
                <a:cs typeface="Montserrat SemiBold"/>
              </a:rPr>
              <a:t> </a:t>
            </a:r>
            <a:r>
              <a:rPr sz="1350" b="1" spc="-60" dirty="0">
                <a:solidFill>
                  <a:srgbClr val="055E45"/>
                </a:solidFill>
                <a:latin typeface="Montserrat SemiBold"/>
                <a:cs typeface="Montserrat SemiBold"/>
              </a:rPr>
              <a:t>inzicht</a:t>
            </a:r>
            <a:endParaRPr sz="1350">
              <a:latin typeface="Montserrat SemiBold"/>
              <a:cs typeface="Montserrat SemiBold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359524" y="5846025"/>
            <a:ext cx="4996180" cy="596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5"/>
              </a:spcBef>
            </a:pPr>
            <a:r>
              <a:rPr sz="1150" spc="-8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enquête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374050"/>
                </a:solidFill>
                <a:latin typeface="Montserrat"/>
                <a:cs typeface="Montserrat"/>
              </a:rPr>
              <a:t>laat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zien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dat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374050"/>
                </a:solidFill>
                <a:latin typeface="Montserrat"/>
                <a:cs typeface="Montserrat"/>
              </a:rPr>
              <a:t>82%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374050"/>
                </a:solidFill>
                <a:latin typeface="Montserrat"/>
                <a:cs typeface="Montserrat"/>
              </a:rPr>
              <a:t>van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respondenten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concrete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374050"/>
                </a:solidFill>
                <a:latin typeface="Montserrat"/>
                <a:cs typeface="Montserrat"/>
              </a:rPr>
              <a:t>wensen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heeft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voor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verbetering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374050"/>
                </a:solidFill>
                <a:latin typeface="Montserrat"/>
                <a:cs typeface="Montserrat"/>
              </a:rPr>
              <a:t>van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leefbaarheid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in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Muiderberg.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Verkeer,</a:t>
            </a:r>
            <a:r>
              <a:rPr sz="115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105" dirty="0">
                <a:solidFill>
                  <a:srgbClr val="374050"/>
                </a:solidFill>
                <a:latin typeface="Montserrat"/>
                <a:cs typeface="Montserrat"/>
              </a:rPr>
              <a:t>OV</a:t>
            </a:r>
            <a:r>
              <a:rPr sz="115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25" dirty="0">
                <a:solidFill>
                  <a:srgbClr val="374050"/>
                </a:solidFill>
                <a:latin typeface="Montserrat"/>
                <a:cs typeface="Montserrat"/>
              </a:rPr>
              <a:t>en </a:t>
            </a:r>
            <a:r>
              <a:rPr sz="1150" spc="-70" dirty="0">
                <a:solidFill>
                  <a:srgbClr val="374050"/>
                </a:solidFill>
                <a:latin typeface="Montserrat"/>
                <a:cs typeface="Montserrat"/>
              </a:rPr>
              <a:t>voorzieningen</a:t>
            </a:r>
            <a:r>
              <a:rPr sz="1150" spc="2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voor</a:t>
            </a:r>
            <a:r>
              <a:rPr sz="1150" spc="3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verschillende</a:t>
            </a:r>
            <a:r>
              <a:rPr sz="1150" spc="3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374050"/>
                </a:solidFill>
                <a:latin typeface="Montserrat"/>
                <a:cs typeface="Montserrat"/>
              </a:rPr>
              <a:t>leeftijdsgroepen</a:t>
            </a:r>
            <a:r>
              <a:rPr sz="1150" spc="3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374050"/>
                </a:solidFill>
                <a:latin typeface="Montserrat"/>
                <a:cs typeface="Montserrat"/>
              </a:rPr>
              <a:t>staan</a:t>
            </a:r>
            <a:r>
              <a:rPr sz="1150" spc="3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374050"/>
                </a:solidFill>
                <a:latin typeface="Montserrat"/>
                <a:cs typeface="Montserrat"/>
              </a:rPr>
              <a:t>bovenaan.</a:t>
            </a:r>
            <a:endParaRPr sz="1150">
              <a:latin typeface="Montserrat"/>
              <a:cs typeface="Montserrat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210287" y="381078"/>
            <a:ext cx="5600700" cy="4876734"/>
          </a:xfrm>
          <a:custGeom>
            <a:avLst/>
            <a:gdLst/>
            <a:ahLst/>
            <a:cxnLst/>
            <a:rect l="l" t="t" r="r" b="b"/>
            <a:pathLst>
              <a:path w="5600700" h="3505200">
                <a:moveTo>
                  <a:pt x="5600700" y="2590787"/>
                </a:moveTo>
                <a:lnTo>
                  <a:pt x="5594147" y="2546553"/>
                </a:lnTo>
                <a:lnTo>
                  <a:pt x="5575020" y="2506129"/>
                </a:lnTo>
                <a:lnTo>
                  <a:pt x="5544985" y="2472982"/>
                </a:lnTo>
                <a:lnTo>
                  <a:pt x="5506631" y="2449995"/>
                </a:lnTo>
                <a:lnTo>
                  <a:pt x="5463248" y="2439124"/>
                </a:lnTo>
                <a:lnTo>
                  <a:pt x="5448300" y="2438387"/>
                </a:lnTo>
                <a:lnTo>
                  <a:pt x="152400" y="2438387"/>
                </a:lnTo>
                <a:lnTo>
                  <a:pt x="108165" y="2444953"/>
                </a:lnTo>
                <a:lnTo>
                  <a:pt x="67741" y="2464079"/>
                </a:lnTo>
                <a:lnTo>
                  <a:pt x="34594" y="2494115"/>
                </a:lnTo>
                <a:lnTo>
                  <a:pt x="11607" y="2532469"/>
                </a:lnTo>
                <a:lnTo>
                  <a:pt x="736" y="2575852"/>
                </a:lnTo>
                <a:lnTo>
                  <a:pt x="0" y="2590787"/>
                </a:lnTo>
                <a:lnTo>
                  <a:pt x="0" y="3352787"/>
                </a:lnTo>
                <a:lnTo>
                  <a:pt x="6565" y="3397034"/>
                </a:lnTo>
                <a:lnTo>
                  <a:pt x="25692" y="3437458"/>
                </a:lnTo>
                <a:lnTo>
                  <a:pt x="55727" y="3470605"/>
                </a:lnTo>
                <a:lnTo>
                  <a:pt x="94081" y="3493592"/>
                </a:lnTo>
                <a:lnTo>
                  <a:pt x="137464" y="3504463"/>
                </a:lnTo>
                <a:lnTo>
                  <a:pt x="152400" y="3505187"/>
                </a:lnTo>
                <a:lnTo>
                  <a:pt x="5448300" y="3505187"/>
                </a:lnTo>
                <a:lnTo>
                  <a:pt x="5492547" y="3498634"/>
                </a:lnTo>
                <a:lnTo>
                  <a:pt x="5532971" y="3479508"/>
                </a:lnTo>
                <a:lnTo>
                  <a:pt x="5566118" y="3449472"/>
                </a:lnTo>
                <a:lnTo>
                  <a:pt x="5589105" y="3411118"/>
                </a:lnTo>
                <a:lnTo>
                  <a:pt x="5599976" y="3367735"/>
                </a:lnTo>
                <a:lnTo>
                  <a:pt x="5600700" y="3352787"/>
                </a:lnTo>
                <a:lnTo>
                  <a:pt x="5600700" y="2590787"/>
                </a:lnTo>
                <a:close/>
              </a:path>
              <a:path w="5600700" h="3505200">
                <a:moveTo>
                  <a:pt x="5600700" y="1371587"/>
                </a:moveTo>
                <a:lnTo>
                  <a:pt x="5594147" y="1327353"/>
                </a:lnTo>
                <a:lnTo>
                  <a:pt x="5575020" y="1286929"/>
                </a:lnTo>
                <a:lnTo>
                  <a:pt x="5544985" y="1253782"/>
                </a:lnTo>
                <a:lnTo>
                  <a:pt x="5506631" y="1230795"/>
                </a:lnTo>
                <a:lnTo>
                  <a:pt x="5463248" y="1219923"/>
                </a:lnTo>
                <a:lnTo>
                  <a:pt x="5448300" y="1219200"/>
                </a:lnTo>
                <a:lnTo>
                  <a:pt x="152400" y="1219200"/>
                </a:lnTo>
                <a:lnTo>
                  <a:pt x="108165" y="1225753"/>
                </a:lnTo>
                <a:lnTo>
                  <a:pt x="67741" y="1244879"/>
                </a:lnTo>
                <a:lnTo>
                  <a:pt x="34594" y="1274914"/>
                </a:lnTo>
                <a:lnTo>
                  <a:pt x="11607" y="1313268"/>
                </a:lnTo>
                <a:lnTo>
                  <a:pt x="736" y="1356652"/>
                </a:lnTo>
                <a:lnTo>
                  <a:pt x="0" y="1371587"/>
                </a:lnTo>
                <a:lnTo>
                  <a:pt x="0" y="2133587"/>
                </a:lnTo>
                <a:lnTo>
                  <a:pt x="6565" y="2177834"/>
                </a:lnTo>
                <a:lnTo>
                  <a:pt x="25692" y="2218258"/>
                </a:lnTo>
                <a:lnTo>
                  <a:pt x="55727" y="2251405"/>
                </a:lnTo>
                <a:lnTo>
                  <a:pt x="94081" y="2274392"/>
                </a:lnTo>
                <a:lnTo>
                  <a:pt x="137464" y="2285263"/>
                </a:lnTo>
                <a:lnTo>
                  <a:pt x="152400" y="2285987"/>
                </a:lnTo>
                <a:lnTo>
                  <a:pt x="190500" y="2285987"/>
                </a:lnTo>
                <a:lnTo>
                  <a:pt x="333375" y="2428862"/>
                </a:lnTo>
                <a:lnTo>
                  <a:pt x="476250" y="2285987"/>
                </a:lnTo>
                <a:lnTo>
                  <a:pt x="5448300" y="2285987"/>
                </a:lnTo>
                <a:lnTo>
                  <a:pt x="5455793" y="2285809"/>
                </a:lnTo>
                <a:lnTo>
                  <a:pt x="5499633" y="2277084"/>
                </a:lnTo>
                <a:lnTo>
                  <a:pt x="5539092" y="2256002"/>
                </a:lnTo>
                <a:lnTo>
                  <a:pt x="5570715" y="2224379"/>
                </a:lnTo>
                <a:lnTo>
                  <a:pt x="5591797" y="2184920"/>
                </a:lnTo>
                <a:lnTo>
                  <a:pt x="5600522" y="2141080"/>
                </a:lnTo>
                <a:lnTo>
                  <a:pt x="5600700" y="2133587"/>
                </a:lnTo>
                <a:lnTo>
                  <a:pt x="5600700" y="1371587"/>
                </a:lnTo>
                <a:close/>
              </a:path>
              <a:path w="5600700" h="3505200">
                <a:moveTo>
                  <a:pt x="5600700" y="152400"/>
                </a:moveTo>
                <a:lnTo>
                  <a:pt x="5594147" y="108153"/>
                </a:lnTo>
                <a:lnTo>
                  <a:pt x="5575020" y="67729"/>
                </a:lnTo>
                <a:lnTo>
                  <a:pt x="5544985" y="34582"/>
                </a:lnTo>
                <a:lnTo>
                  <a:pt x="5506631" y="11595"/>
                </a:lnTo>
                <a:lnTo>
                  <a:pt x="5463248" y="723"/>
                </a:lnTo>
                <a:lnTo>
                  <a:pt x="5448300" y="0"/>
                </a:lnTo>
                <a:lnTo>
                  <a:pt x="152400" y="0"/>
                </a:lnTo>
                <a:lnTo>
                  <a:pt x="108165" y="6553"/>
                </a:lnTo>
                <a:lnTo>
                  <a:pt x="67741" y="25679"/>
                </a:lnTo>
                <a:lnTo>
                  <a:pt x="34594" y="55714"/>
                </a:lnTo>
                <a:lnTo>
                  <a:pt x="11607" y="94068"/>
                </a:lnTo>
                <a:lnTo>
                  <a:pt x="736" y="137452"/>
                </a:lnTo>
                <a:lnTo>
                  <a:pt x="0" y="152400"/>
                </a:lnTo>
                <a:lnTo>
                  <a:pt x="0" y="914400"/>
                </a:lnTo>
                <a:lnTo>
                  <a:pt x="6565" y="958634"/>
                </a:lnTo>
                <a:lnTo>
                  <a:pt x="25692" y="999058"/>
                </a:lnTo>
                <a:lnTo>
                  <a:pt x="55727" y="1032205"/>
                </a:lnTo>
                <a:lnTo>
                  <a:pt x="94081" y="1055192"/>
                </a:lnTo>
                <a:lnTo>
                  <a:pt x="137464" y="1066063"/>
                </a:lnTo>
                <a:lnTo>
                  <a:pt x="152400" y="1066800"/>
                </a:lnTo>
                <a:lnTo>
                  <a:pt x="190500" y="1066800"/>
                </a:lnTo>
                <a:lnTo>
                  <a:pt x="333375" y="1209675"/>
                </a:lnTo>
                <a:lnTo>
                  <a:pt x="476250" y="1066800"/>
                </a:lnTo>
                <a:lnTo>
                  <a:pt x="5448300" y="1066800"/>
                </a:lnTo>
                <a:lnTo>
                  <a:pt x="5455793" y="1066609"/>
                </a:lnTo>
                <a:lnTo>
                  <a:pt x="5499633" y="1057884"/>
                </a:lnTo>
                <a:lnTo>
                  <a:pt x="5539092" y="1036802"/>
                </a:lnTo>
                <a:lnTo>
                  <a:pt x="5570715" y="1005179"/>
                </a:lnTo>
                <a:lnTo>
                  <a:pt x="5591797" y="965733"/>
                </a:lnTo>
                <a:lnTo>
                  <a:pt x="5600522" y="921880"/>
                </a:lnTo>
                <a:lnTo>
                  <a:pt x="5600700" y="914400"/>
                </a:lnTo>
                <a:lnTo>
                  <a:pt x="5600700" y="152400"/>
                </a:lnTo>
                <a:close/>
              </a:path>
            </a:pathLst>
          </a:custGeom>
          <a:solidFill>
            <a:srgbClr val="F0F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191884" y="452992"/>
            <a:ext cx="5473700" cy="50789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85" dirty="0">
                <a:solidFill>
                  <a:srgbClr val="1D40AF"/>
                </a:solidFill>
                <a:latin typeface="Montserrat SemiBold"/>
                <a:cs typeface="Montserrat SemiBold"/>
              </a:rPr>
              <a:t>Wat</a:t>
            </a:r>
            <a:r>
              <a:rPr sz="1700" b="1" spc="-4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40" dirty="0">
                <a:solidFill>
                  <a:srgbClr val="1D40AF"/>
                </a:solidFill>
                <a:latin typeface="Montserrat SemiBold"/>
                <a:cs typeface="Montserrat SemiBold"/>
              </a:rPr>
              <a:t>bewoners</a:t>
            </a:r>
            <a:r>
              <a:rPr sz="1700" b="1" spc="-4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zeggen</a:t>
            </a:r>
            <a:endParaRPr sz="1700" dirty="0">
              <a:latin typeface="Montserrat SemiBold"/>
              <a:cs typeface="Montserrat SemiBold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500" dirty="0">
              <a:latin typeface="Montserrat SemiBold"/>
              <a:cs typeface="Montserrat SemiBold"/>
            </a:endParaRPr>
          </a:p>
          <a:p>
            <a:pPr marL="164465" marR="290830">
              <a:lnSpc>
                <a:spcPct val="111100"/>
              </a:lnSpc>
            </a:pPr>
            <a:r>
              <a:rPr sz="1350" i="1" spc="-110" dirty="0">
                <a:solidFill>
                  <a:srgbClr val="1D3A8A"/>
                </a:solidFill>
                <a:latin typeface="Verdana"/>
                <a:cs typeface="Verdana"/>
              </a:rPr>
              <a:t>"De </a:t>
            </a:r>
            <a:r>
              <a:rPr sz="1350" i="1" spc="-75" dirty="0">
                <a:solidFill>
                  <a:srgbClr val="1D3A8A"/>
                </a:solidFill>
                <a:latin typeface="Verdana"/>
                <a:cs typeface="Verdana"/>
              </a:rPr>
              <a:t>busverbinding</a:t>
            </a:r>
            <a:r>
              <a:rPr sz="1350" i="1" spc="-11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65" dirty="0">
                <a:solidFill>
                  <a:srgbClr val="1D3A8A"/>
                </a:solidFill>
                <a:latin typeface="Verdana"/>
                <a:cs typeface="Verdana"/>
              </a:rPr>
              <a:t>met</a:t>
            </a:r>
            <a:r>
              <a:rPr sz="1350" i="1" spc="-11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85" dirty="0">
                <a:solidFill>
                  <a:srgbClr val="1D3A8A"/>
                </a:solidFill>
                <a:latin typeface="Verdana"/>
                <a:cs typeface="Verdana"/>
              </a:rPr>
              <a:t>Muiden/Amsterdam</a:t>
            </a:r>
            <a:r>
              <a:rPr sz="1350" i="1" spc="-11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65" dirty="0">
                <a:solidFill>
                  <a:srgbClr val="1D3A8A"/>
                </a:solidFill>
                <a:latin typeface="Verdana"/>
                <a:cs typeface="Verdana"/>
              </a:rPr>
              <a:t>moet</a:t>
            </a:r>
            <a:r>
              <a:rPr sz="1350" i="1" spc="-105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60" dirty="0">
                <a:solidFill>
                  <a:srgbClr val="1D3A8A"/>
                </a:solidFill>
                <a:latin typeface="Verdana"/>
                <a:cs typeface="Verdana"/>
              </a:rPr>
              <a:t>echt</a:t>
            </a:r>
            <a:r>
              <a:rPr sz="1350" i="1" spc="-110" dirty="0">
                <a:solidFill>
                  <a:srgbClr val="1D3A8A"/>
                </a:solidFill>
                <a:latin typeface="Verdana"/>
                <a:cs typeface="Verdana"/>
              </a:rPr>
              <a:t> beter. </a:t>
            </a:r>
            <a:r>
              <a:rPr sz="1350" i="1" spc="-25" dirty="0">
                <a:solidFill>
                  <a:srgbClr val="1D3A8A"/>
                </a:solidFill>
                <a:latin typeface="Verdana"/>
                <a:cs typeface="Verdana"/>
              </a:rPr>
              <a:t>Eén </a:t>
            </a:r>
            <a:r>
              <a:rPr sz="1350" i="1" spc="-75" dirty="0">
                <a:solidFill>
                  <a:srgbClr val="1D3A8A"/>
                </a:solidFill>
                <a:latin typeface="Verdana"/>
                <a:cs typeface="Verdana"/>
              </a:rPr>
              <a:t>bus</a:t>
            </a:r>
            <a:r>
              <a:rPr sz="1350" i="1" spc="-135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80" dirty="0">
                <a:solidFill>
                  <a:srgbClr val="1D3A8A"/>
                </a:solidFill>
                <a:latin typeface="Verdana"/>
                <a:cs typeface="Verdana"/>
              </a:rPr>
              <a:t>per</a:t>
            </a:r>
            <a:r>
              <a:rPr sz="1350" i="1" spc="-13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75" dirty="0">
                <a:solidFill>
                  <a:srgbClr val="1D3A8A"/>
                </a:solidFill>
                <a:latin typeface="Verdana"/>
                <a:cs typeface="Verdana"/>
              </a:rPr>
              <a:t>uur</a:t>
            </a:r>
            <a:r>
              <a:rPr sz="1350" i="1" spc="-13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90" dirty="0">
                <a:solidFill>
                  <a:srgbClr val="1D3A8A"/>
                </a:solidFill>
                <a:latin typeface="Verdana"/>
                <a:cs typeface="Verdana"/>
              </a:rPr>
              <a:t>is</a:t>
            </a:r>
            <a:r>
              <a:rPr sz="1350" i="1" spc="-13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90" dirty="0">
                <a:solidFill>
                  <a:srgbClr val="1D3A8A"/>
                </a:solidFill>
                <a:latin typeface="Verdana"/>
                <a:cs typeface="Verdana"/>
              </a:rPr>
              <a:t>onvoldoende,</a:t>
            </a:r>
            <a:r>
              <a:rPr sz="1350" i="1" spc="-13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100" dirty="0">
                <a:solidFill>
                  <a:srgbClr val="1D3A8A"/>
                </a:solidFill>
                <a:latin typeface="Verdana"/>
                <a:cs typeface="Verdana"/>
              </a:rPr>
              <a:t>zeker</a:t>
            </a:r>
            <a:r>
              <a:rPr sz="1350" i="1" spc="-13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110" dirty="0">
                <a:solidFill>
                  <a:srgbClr val="1D3A8A"/>
                </a:solidFill>
                <a:latin typeface="Verdana"/>
                <a:cs typeface="Verdana"/>
              </a:rPr>
              <a:t>voor</a:t>
            </a:r>
            <a:r>
              <a:rPr sz="1350" i="1" spc="-13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75" dirty="0">
                <a:solidFill>
                  <a:srgbClr val="1D3A8A"/>
                </a:solidFill>
                <a:latin typeface="Verdana"/>
                <a:cs typeface="Verdana"/>
              </a:rPr>
              <a:t>ouderen</a:t>
            </a:r>
            <a:r>
              <a:rPr sz="1350" i="1" spc="-13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75" dirty="0">
                <a:solidFill>
                  <a:srgbClr val="1D3A8A"/>
                </a:solidFill>
                <a:latin typeface="Verdana"/>
                <a:cs typeface="Verdana"/>
              </a:rPr>
              <a:t>en</a:t>
            </a:r>
            <a:r>
              <a:rPr sz="1350" i="1" spc="-13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10" dirty="0">
                <a:solidFill>
                  <a:srgbClr val="1D3A8A"/>
                </a:solidFill>
                <a:latin typeface="Verdana"/>
                <a:cs typeface="Verdana"/>
              </a:rPr>
              <a:t>jongeren."</a:t>
            </a:r>
            <a:endParaRPr sz="1350" dirty="0">
              <a:latin typeface="Verdana"/>
              <a:cs typeface="Verdana"/>
            </a:endParaRPr>
          </a:p>
          <a:p>
            <a:pPr marR="5080" algn="r">
              <a:lnSpc>
                <a:spcPct val="100000"/>
              </a:lnSpc>
              <a:spcBef>
                <a:spcPts val="980"/>
              </a:spcBef>
            </a:pPr>
            <a:r>
              <a:rPr sz="1150" spc="-75" dirty="0">
                <a:solidFill>
                  <a:srgbClr val="6A7280"/>
                </a:solidFill>
                <a:latin typeface="Montserrat"/>
                <a:cs typeface="Montserrat"/>
              </a:rPr>
              <a:t>Bewoner,</a:t>
            </a:r>
            <a:r>
              <a:rPr sz="115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6A7280"/>
                </a:solidFill>
                <a:latin typeface="Montserrat"/>
                <a:cs typeface="Montserrat"/>
              </a:rPr>
              <a:t>60-</a:t>
            </a:r>
            <a:r>
              <a:rPr sz="1150" spc="-110" dirty="0">
                <a:solidFill>
                  <a:srgbClr val="6A7280"/>
                </a:solidFill>
                <a:latin typeface="Montserrat"/>
                <a:cs typeface="Montserrat"/>
              </a:rPr>
              <a:t>74</a:t>
            </a:r>
            <a:r>
              <a:rPr sz="115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20" dirty="0">
                <a:solidFill>
                  <a:srgbClr val="6A7280"/>
                </a:solidFill>
                <a:latin typeface="Montserrat"/>
                <a:cs typeface="Montserrat"/>
              </a:rPr>
              <a:t>jaar</a:t>
            </a:r>
            <a:endParaRPr sz="11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745"/>
              </a:spcBef>
            </a:pPr>
            <a:endParaRPr sz="1050" dirty="0">
              <a:latin typeface="Montserrat"/>
              <a:cs typeface="Montserrat"/>
            </a:endParaRPr>
          </a:p>
          <a:p>
            <a:pPr marL="164465" marR="400685">
              <a:lnSpc>
                <a:spcPct val="111100"/>
              </a:lnSpc>
            </a:pPr>
            <a:r>
              <a:rPr sz="1350" i="1" spc="-95" dirty="0">
                <a:solidFill>
                  <a:srgbClr val="1D3A8A"/>
                </a:solidFill>
                <a:latin typeface="Verdana"/>
                <a:cs typeface="Verdana"/>
              </a:rPr>
              <a:t>"Het</a:t>
            </a:r>
            <a:r>
              <a:rPr sz="1350" i="1" spc="-135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110" dirty="0">
                <a:solidFill>
                  <a:srgbClr val="1D3A8A"/>
                </a:solidFill>
                <a:latin typeface="Verdana"/>
                <a:cs typeface="Verdana"/>
              </a:rPr>
              <a:t>verkeer</a:t>
            </a:r>
            <a:r>
              <a:rPr sz="1350" i="1" spc="-135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55" dirty="0">
                <a:solidFill>
                  <a:srgbClr val="1D3A8A"/>
                </a:solidFill>
                <a:latin typeface="Verdana"/>
                <a:cs typeface="Verdana"/>
              </a:rPr>
              <a:t>op</a:t>
            </a:r>
            <a:r>
              <a:rPr sz="1350" i="1" spc="-135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65" dirty="0">
                <a:solidFill>
                  <a:srgbClr val="1D3A8A"/>
                </a:solidFill>
                <a:latin typeface="Verdana"/>
                <a:cs typeface="Verdana"/>
              </a:rPr>
              <a:t>de</a:t>
            </a:r>
            <a:r>
              <a:rPr sz="1350" i="1" spc="-135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75" dirty="0">
                <a:solidFill>
                  <a:srgbClr val="1D3A8A"/>
                </a:solidFill>
                <a:latin typeface="Verdana"/>
                <a:cs typeface="Verdana"/>
              </a:rPr>
              <a:t>Googweg</a:t>
            </a:r>
            <a:r>
              <a:rPr sz="1350" i="1" spc="-13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85" dirty="0">
                <a:solidFill>
                  <a:srgbClr val="1D3A8A"/>
                </a:solidFill>
                <a:latin typeface="Verdana"/>
                <a:cs typeface="Verdana"/>
              </a:rPr>
              <a:t>rijdt</a:t>
            </a:r>
            <a:r>
              <a:rPr sz="1350" i="1" spc="-135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100" dirty="0">
                <a:solidFill>
                  <a:srgbClr val="1D3A8A"/>
                </a:solidFill>
                <a:latin typeface="Verdana"/>
                <a:cs typeface="Verdana"/>
              </a:rPr>
              <a:t>veel</a:t>
            </a:r>
            <a:r>
              <a:rPr sz="1350" i="1" spc="-135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85" dirty="0">
                <a:solidFill>
                  <a:srgbClr val="1D3A8A"/>
                </a:solidFill>
                <a:latin typeface="Verdana"/>
                <a:cs typeface="Verdana"/>
              </a:rPr>
              <a:t>te</a:t>
            </a:r>
            <a:r>
              <a:rPr sz="1350" i="1" spc="-135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120" dirty="0">
                <a:solidFill>
                  <a:srgbClr val="1D3A8A"/>
                </a:solidFill>
                <a:latin typeface="Verdana"/>
                <a:cs typeface="Verdana"/>
              </a:rPr>
              <a:t>hard.</a:t>
            </a:r>
            <a:r>
              <a:rPr sz="1350" i="1" spc="-13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85" dirty="0">
                <a:solidFill>
                  <a:srgbClr val="1D3A8A"/>
                </a:solidFill>
                <a:latin typeface="Verdana"/>
                <a:cs typeface="Verdana"/>
              </a:rPr>
              <a:t>Er</a:t>
            </a:r>
            <a:r>
              <a:rPr sz="1350" i="1" spc="-135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90" dirty="0">
                <a:solidFill>
                  <a:srgbClr val="1D3A8A"/>
                </a:solidFill>
                <a:latin typeface="Verdana"/>
                <a:cs typeface="Verdana"/>
              </a:rPr>
              <a:t>zijn</a:t>
            </a:r>
            <a:r>
              <a:rPr sz="1350" i="1" spc="-135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50" dirty="0">
                <a:solidFill>
                  <a:srgbClr val="1D3A8A"/>
                </a:solidFill>
                <a:latin typeface="Verdana"/>
                <a:cs typeface="Verdana"/>
              </a:rPr>
              <a:t>regelmatig </a:t>
            </a:r>
            <a:r>
              <a:rPr sz="1350" i="1" spc="-100" dirty="0">
                <a:solidFill>
                  <a:srgbClr val="1D3A8A"/>
                </a:solidFill>
                <a:latin typeface="Verdana"/>
                <a:cs typeface="Verdana"/>
              </a:rPr>
              <a:t>gevaarlijke </a:t>
            </a:r>
            <a:r>
              <a:rPr sz="1350" i="1" spc="-85" dirty="0">
                <a:solidFill>
                  <a:srgbClr val="1D3A8A"/>
                </a:solidFill>
                <a:latin typeface="Verdana"/>
                <a:cs typeface="Verdana"/>
              </a:rPr>
              <a:t>situaties</a:t>
            </a:r>
            <a:r>
              <a:rPr sz="1350" i="1" spc="-10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65" dirty="0">
                <a:solidFill>
                  <a:srgbClr val="1D3A8A"/>
                </a:solidFill>
                <a:latin typeface="Verdana"/>
                <a:cs typeface="Verdana"/>
              </a:rPr>
              <a:t>met</a:t>
            </a:r>
            <a:r>
              <a:rPr sz="1350" i="1" spc="-10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75" dirty="0">
                <a:solidFill>
                  <a:srgbClr val="1D3A8A"/>
                </a:solidFill>
                <a:latin typeface="Verdana"/>
                <a:cs typeface="Verdana"/>
              </a:rPr>
              <a:t>schoolgaande</a:t>
            </a:r>
            <a:r>
              <a:rPr sz="1350" i="1" spc="-10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10" dirty="0">
                <a:solidFill>
                  <a:srgbClr val="1D3A8A"/>
                </a:solidFill>
                <a:latin typeface="Verdana"/>
                <a:cs typeface="Verdana"/>
              </a:rPr>
              <a:t>kinderen."</a:t>
            </a:r>
            <a:endParaRPr sz="1350" dirty="0">
              <a:latin typeface="Verdana"/>
              <a:cs typeface="Verdana"/>
            </a:endParaRPr>
          </a:p>
          <a:p>
            <a:pPr marR="5080" algn="r">
              <a:lnSpc>
                <a:spcPct val="100000"/>
              </a:lnSpc>
              <a:spcBef>
                <a:spcPts val="980"/>
              </a:spcBef>
            </a:pPr>
            <a:r>
              <a:rPr sz="1150" spc="-75" dirty="0">
                <a:solidFill>
                  <a:srgbClr val="6A7280"/>
                </a:solidFill>
                <a:latin typeface="Montserrat"/>
                <a:cs typeface="Montserrat"/>
              </a:rPr>
              <a:t>Bewoner,</a:t>
            </a:r>
            <a:r>
              <a:rPr sz="115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6A7280"/>
                </a:solidFill>
                <a:latin typeface="Montserrat"/>
                <a:cs typeface="Montserrat"/>
              </a:rPr>
              <a:t>40-</a:t>
            </a:r>
            <a:r>
              <a:rPr sz="1150" spc="-80" dirty="0">
                <a:solidFill>
                  <a:srgbClr val="6A7280"/>
                </a:solidFill>
                <a:latin typeface="Montserrat"/>
                <a:cs typeface="Montserrat"/>
              </a:rPr>
              <a:t>50</a:t>
            </a:r>
            <a:r>
              <a:rPr sz="115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20" dirty="0">
                <a:solidFill>
                  <a:srgbClr val="6A7280"/>
                </a:solidFill>
                <a:latin typeface="Montserrat"/>
                <a:cs typeface="Montserrat"/>
              </a:rPr>
              <a:t>jaar</a:t>
            </a:r>
            <a:endParaRPr sz="1150" dirty="0">
              <a:latin typeface="Montserrat"/>
              <a:cs typeface="Montserrat"/>
            </a:endParaRPr>
          </a:p>
          <a:p>
            <a:pPr>
              <a:lnSpc>
                <a:spcPct val="100000"/>
              </a:lnSpc>
            </a:pPr>
            <a:endParaRPr sz="1050" dirty="0">
              <a:latin typeface="Montserrat"/>
              <a:cs typeface="Montserrat"/>
            </a:endParaRPr>
          </a:p>
          <a:p>
            <a:pPr marL="164465" marR="325120">
              <a:lnSpc>
                <a:spcPct val="111100"/>
              </a:lnSpc>
            </a:pPr>
            <a:r>
              <a:rPr sz="1350" i="1" spc="-120" dirty="0">
                <a:solidFill>
                  <a:srgbClr val="1D3A8A"/>
                </a:solidFill>
                <a:latin typeface="Verdana"/>
                <a:cs typeface="Verdana"/>
              </a:rPr>
              <a:t>"Er </a:t>
            </a:r>
            <a:r>
              <a:rPr sz="1350" i="1" spc="-65" dirty="0">
                <a:solidFill>
                  <a:srgbClr val="1D3A8A"/>
                </a:solidFill>
                <a:latin typeface="Verdana"/>
                <a:cs typeface="Verdana"/>
              </a:rPr>
              <a:t>moet</a:t>
            </a:r>
            <a:r>
              <a:rPr sz="1350" i="1" spc="-114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80" dirty="0">
                <a:solidFill>
                  <a:srgbClr val="1D3A8A"/>
                </a:solidFill>
                <a:latin typeface="Verdana"/>
                <a:cs typeface="Verdana"/>
              </a:rPr>
              <a:t>meer</a:t>
            </a:r>
            <a:r>
              <a:rPr sz="1350" i="1" spc="-12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80" dirty="0">
                <a:solidFill>
                  <a:srgbClr val="1D3A8A"/>
                </a:solidFill>
                <a:latin typeface="Verdana"/>
                <a:cs typeface="Verdana"/>
              </a:rPr>
              <a:t>aandacht</a:t>
            </a:r>
            <a:r>
              <a:rPr sz="1350" i="1" spc="-114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75" dirty="0">
                <a:solidFill>
                  <a:srgbClr val="1D3A8A"/>
                </a:solidFill>
                <a:latin typeface="Verdana"/>
                <a:cs typeface="Verdana"/>
              </a:rPr>
              <a:t>komen</a:t>
            </a:r>
            <a:r>
              <a:rPr sz="1350" i="1" spc="-114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110" dirty="0">
                <a:solidFill>
                  <a:srgbClr val="1D3A8A"/>
                </a:solidFill>
                <a:latin typeface="Verdana"/>
                <a:cs typeface="Verdana"/>
              </a:rPr>
              <a:t>voor</a:t>
            </a:r>
            <a:r>
              <a:rPr sz="1350" i="1" spc="-12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90" dirty="0">
                <a:solidFill>
                  <a:srgbClr val="1D3A8A"/>
                </a:solidFill>
                <a:latin typeface="Verdana"/>
                <a:cs typeface="Verdana"/>
              </a:rPr>
              <a:t>betaalbare</a:t>
            </a:r>
            <a:r>
              <a:rPr sz="1350" i="1" spc="-114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65" dirty="0">
                <a:solidFill>
                  <a:srgbClr val="1D3A8A"/>
                </a:solidFill>
                <a:latin typeface="Verdana"/>
                <a:cs typeface="Verdana"/>
              </a:rPr>
              <a:t>woningen</a:t>
            </a:r>
            <a:r>
              <a:rPr sz="1350" i="1" spc="-114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35" dirty="0">
                <a:solidFill>
                  <a:srgbClr val="1D3A8A"/>
                </a:solidFill>
                <a:latin typeface="Verdana"/>
                <a:cs typeface="Verdana"/>
              </a:rPr>
              <a:t>zodat </a:t>
            </a:r>
            <a:r>
              <a:rPr sz="1350" i="1" spc="-85" dirty="0">
                <a:solidFill>
                  <a:srgbClr val="1D3A8A"/>
                </a:solidFill>
                <a:latin typeface="Verdana"/>
                <a:cs typeface="Verdana"/>
              </a:rPr>
              <a:t>onze</a:t>
            </a:r>
            <a:r>
              <a:rPr sz="1350" i="1" spc="-12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75" dirty="0">
                <a:solidFill>
                  <a:srgbClr val="1D3A8A"/>
                </a:solidFill>
                <a:latin typeface="Verdana"/>
                <a:cs typeface="Verdana"/>
              </a:rPr>
              <a:t>kinderen</a:t>
            </a:r>
            <a:r>
              <a:rPr sz="1350" i="1" spc="-114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75" dirty="0">
                <a:solidFill>
                  <a:srgbClr val="1D3A8A"/>
                </a:solidFill>
                <a:latin typeface="Verdana"/>
                <a:cs typeface="Verdana"/>
              </a:rPr>
              <a:t>ook</a:t>
            </a:r>
            <a:r>
              <a:rPr sz="1350" i="1" spc="-12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55" dirty="0">
                <a:solidFill>
                  <a:srgbClr val="1D3A8A"/>
                </a:solidFill>
                <a:latin typeface="Verdana"/>
                <a:cs typeface="Verdana"/>
              </a:rPr>
              <a:t>in</a:t>
            </a:r>
            <a:r>
              <a:rPr sz="1350" i="1" spc="-114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65" dirty="0">
                <a:solidFill>
                  <a:srgbClr val="1D3A8A"/>
                </a:solidFill>
                <a:latin typeface="Verdana"/>
                <a:cs typeface="Verdana"/>
              </a:rPr>
              <a:t>Muiderberg</a:t>
            </a:r>
            <a:r>
              <a:rPr sz="1350" i="1" spc="-12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70" dirty="0">
                <a:solidFill>
                  <a:srgbClr val="1D3A8A"/>
                </a:solidFill>
                <a:latin typeface="Verdana"/>
                <a:cs typeface="Verdana"/>
              </a:rPr>
              <a:t>kunnen</a:t>
            </a:r>
            <a:r>
              <a:rPr sz="1350" i="1" spc="-114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90" dirty="0">
                <a:solidFill>
                  <a:srgbClr val="1D3A8A"/>
                </a:solidFill>
                <a:latin typeface="Verdana"/>
                <a:cs typeface="Verdana"/>
              </a:rPr>
              <a:t>blijven</a:t>
            </a:r>
            <a:r>
              <a:rPr sz="1350" i="1" spc="-120" dirty="0">
                <a:solidFill>
                  <a:srgbClr val="1D3A8A"/>
                </a:solidFill>
                <a:latin typeface="Verdana"/>
                <a:cs typeface="Verdana"/>
              </a:rPr>
              <a:t> </a:t>
            </a:r>
            <a:r>
              <a:rPr sz="1350" i="1" spc="-10" dirty="0">
                <a:solidFill>
                  <a:srgbClr val="1D3A8A"/>
                </a:solidFill>
                <a:latin typeface="Verdana"/>
                <a:cs typeface="Verdana"/>
              </a:rPr>
              <a:t>wonen."</a:t>
            </a:r>
            <a:endParaRPr sz="1350" dirty="0">
              <a:latin typeface="Verdana"/>
              <a:cs typeface="Verdana"/>
            </a:endParaRPr>
          </a:p>
          <a:p>
            <a:pPr marR="5080" algn="r">
              <a:lnSpc>
                <a:spcPct val="100000"/>
              </a:lnSpc>
              <a:spcBef>
                <a:spcPts val="980"/>
              </a:spcBef>
            </a:pPr>
            <a:r>
              <a:rPr sz="1150" spc="-75" dirty="0">
                <a:solidFill>
                  <a:srgbClr val="6A7280"/>
                </a:solidFill>
                <a:latin typeface="Montserrat"/>
                <a:cs typeface="Montserrat"/>
              </a:rPr>
              <a:t>Bewoner,</a:t>
            </a:r>
            <a:r>
              <a:rPr sz="1150" spc="-5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6A7280"/>
                </a:solidFill>
                <a:latin typeface="Montserrat"/>
                <a:cs typeface="Montserrat"/>
              </a:rPr>
              <a:t>50-</a:t>
            </a:r>
            <a:r>
              <a:rPr sz="1150" spc="-75" dirty="0">
                <a:solidFill>
                  <a:srgbClr val="6A7280"/>
                </a:solidFill>
                <a:latin typeface="Montserrat"/>
                <a:cs typeface="Montserrat"/>
              </a:rPr>
              <a:t>60</a:t>
            </a:r>
            <a:r>
              <a:rPr sz="115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20" dirty="0" err="1">
                <a:solidFill>
                  <a:srgbClr val="6A7280"/>
                </a:solidFill>
                <a:latin typeface="Montserrat"/>
                <a:cs typeface="Montserrat"/>
              </a:rPr>
              <a:t>jaar</a:t>
            </a:r>
            <a:endParaRPr lang="nl-NL" sz="1150" spc="-20" dirty="0">
              <a:solidFill>
                <a:srgbClr val="6A7280"/>
              </a:solidFill>
              <a:latin typeface="Montserrat"/>
              <a:cs typeface="Montserrat"/>
            </a:endParaRPr>
          </a:p>
          <a:p>
            <a:pPr marL="164465" marR="325120">
              <a:lnSpc>
                <a:spcPct val="111100"/>
              </a:lnSpc>
            </a:pPr>
            <a:r>
              <a:rPr lang="nl-NL" sz="1350" i="1" spc="-120" dirty="0">
                <a:solidFill>
                  <a:srgbClr val="1D3A8A"/>
                </a:solidFill>
                <a:latin typeface="Verdana"/>
                <a:cs typeface="Verdana"/>
              </a:rPr>
              <a:t>“Betrek jongeren en gezinnen erbij, Vergaderingen om 7 of 8 in de avond vrijwel kansloos om bij te wonen</a:t>
            </a:r>
            <a:r>
              <a:rPr lang="nl-NL" sz="1350" i="1" spc="-10" dirty="0">
                <a:solidFill>
                  <a:srgbClr val="1D3A8A"/>
                </a:solidFill>
                <a:latin typeface="Verdana"/>
                <a:cs typeface="Verdana"/>
              </a:rPr>
              <a:t>."</a:t>
            </a:r>
            <a:endParaRPr lang="nl-NL" sz="1350" dirty="0">
              <a:latin typeface="Verdana"/>
              <a:cs typeface="Verdana"/>
            </a:endParaRPr>
          </a:p>
          <a:p>
            <a:pPr marR="5080" algn="r">
              <a:lnSpc>
                <a:spcPct val="100000"/>
              </a:lnSpc>
              <a:spcBef>
                <a:spcPts val="980"/>
              </a:spcBef>
            </a:pPr>
            <a:r>
              <a:rPr lang="nl-NL" sz="1100" spc="-75" dirty="0">
                <a:solidFill>
                  <a:srgbClr val="6A7280"/>
                </a:solidFill>
                <a:latin typeface="Montserrat"/>
                <a:cs typeface="Montserrat"/>
              </a:rPr>
              <a:t>Bewoner,</a:t>
            </a:r>
            <a:r>
              <a:rPr lang="nl-NL" sz="1100" spc="-5" dirty="0">
                <a:solidFill>
                  <a:srgbClr val="6A7280"/>
                </a:solidFill>
                <a:latin typeface="Montserrat"/>
                <a:cs typeface="Montserrat"/>
              </a:rPr>
              <a:t> 30</a:t>
            </a:r>
            <a:r>
              <a:rPr lang="nl-NL" sz="1100" spc="-65" dirty="0">
                <a:solidFill>
                  <a:srgbClr val="6A7280"/>
                </a:solidFill>
                <a:latin typeface="Montserrat"/>
                <a:cs typeface="Montserrat"/>
              </a:rPr>
              <a:t>-4</a:t>
            </a:r>
            <a:r>
              <a:rPr lang="nl-NL" sz="1100" spc="-75" dirty="0">
                <a:solidFill>
                  <a:srgbClr val="6A7280"/>
                </a:solidFill>
                <a:latin typeface="Montserrat"/>
                <a:cs typeface="Montserrat"/>
              </a:rPr>
              <a:t>0</a:t>
            </a:r>
            <a:r>
              <a:rPr lang="nl-NL" sz="110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lang="nl-NL" sz="1100" spc="-20" dirty="0">
                <a:solidFill>
                  <a:srgbClr val="6A7280"/>
                </a:solidFill>
                <a:latin typeface="Montserrat"/>
                <a:cs typeface="Montserrat"/>
              </a:rPr>
              <a:t>jaar</a:t>
            </a:r>
          </a:p>
          <a:p>
            <a:pPr marL="164465" marR="325120">
              <a:lnSpc>
                <a:spcPct val="111100"/>
              </a:lnSpc>
            </a:pPr>
            <a:r>
              <a:rPr lang="nl-NL" sz="1350" i="1" spc="-120" dirty="0">
                <a:solidFill>
                  <a:srgbClr val="1D3A8A"/>
                </a:solidFill>
                <a:latin typeface="Verdana"/>
                <a:cs typeface="Verdana"/>
              </a:rPr>
              <a:t>“Meer activiteiten en plekken voor tieners.</a:t>
            </a:r>
            <a:r>
              <a:rPr lang="nl-NL" sz="1350" i="1" spc="-10" dirty="0">
                <a:solidFill>
                  <a:srgbClr val="1D3A8A"/>
                </a:solidFill>
                <a:latin typeface="Verdana"/>
                <a:cs typeface="Verdana"/>
              </a:rPr>
              <a:t> Er wonen veel tieners in Muiderberg maar alles is voor kinderen of volwassenen"</a:t>
            </a:r>
            <a:endParaRPr lang="nl-NL" sz="1350" dirty="0">
              <a:latin typeface="Verdana"/>
              <a:cs typeface="Verdana"/>
            </a:endParaRPr>
          </a:p>
          <a:p>
            <a:pPr marR="5080" algn="r">
              <a:lnSpc>
                <a:spcPct val="100000"/>
              </a:lnSpc>
              <a:spcBef>
                <a:spcPts val="980"/>
              </a:spcBef>
            </a:pPr>
            <a:r>
              <a:rPr lang="nl-NL" sz="1100" spc="-75" dirty="0">
                <a:solidFill>
                  <a:srgbClr val="6A7280"/>
                </a:solidFill>
                <a:latin typeface="Montserrat"/>
                <a:cs typeface="Montserrat"/>
              </a:rPr>
              <a:t>Bewoner,</a:t>
            </a:r>
            <a:r>
              <a:rPr lang="nl-NL" sz="1100" spc="-5" dirty="0">
                <a:solidFill>
                  <a:srgbClr val="6A7280"/>
                </a:solidFill>
                <a:latin typeface="Montserrat"/>
                <a:cs typeface="Montserrat"/>
              </a:rPr>
              <a:t> jonger dan 20</a:t>
            </a:r>
            <a:r>
              <a:rPr lang="nl-NL" sz="110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lang="nl-NL" sz="1100" spc="-20" dirty="0">
                <a:solidFill>
                  <a:srgbClr val="6A7280"/>
                </a:solidFill>
                <a:latin typeface="Montserrat"/>
                <a:cs typeface="Montserrat"/>
              </a:rPr>
              <a:t>jaar</a:t>
            </a:r>
          </a:p>
          <a:p>
            <a:pPr marR="5080" algn="l">
              <a:lnSpc>
                <a:spcPct val="100000"/>
              </a:lnSpc>
              <a:spcBef>
                <a:spcPts val="980"/>
              </a:spcBef>
            </a:pPr>
            <a:endParaRPr sz="1150" dirty="0">
              <a:latin typeface="Montserrat"/>
              <a:cs typeface="Montserrat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0" y="5466556"/>
            <a:ext cx="12192000" cy="1390650"/>
            <a:chOff x="0" y="5257799"/>
            <a:chExt cx="12192000" cy="1390650"/>
          </a:xfrm>
        </p:grpSpPr>
        <p:sp>
          <p:nvSpPr>
            <p:cNvPr id="38" name="object 38"/>
            <p:cNvSpPr/>
            <p:nvPr/>
          </p:nvSpPr>
          <p:spPr>
            <a:xfrm>
              <a:off x="6400799" y="5257799"/>
              <a:ext cx="285750" cy="142875"/>
            </a:xfrm>
            <a:custGeom>
              <a:avLst/>
              <a:gdLst/>
              <a:ahLst/>
              <a:cxnLst/>
              <a:rect l="l" t="t" r="r" b="b"/>
              <a:pathLst>
                <a:path w="285750" h="142875">
                  <a:moveTo>
                    <a:pt x="142874" y="142874"/>
                  </a:moveTo>
                  <a:lnTo>
                    <a:pt x="0" y="0"/>
                  </a:lnTo>
                  <a:lnTo>
                    <a:pt x="285749" y="0"/>
                  </a:lnTo>
                  <a:lnTo>
                    <a:pt x="142874" y="142874"/>
                  </a:lnTo>
                  <a:close/>
                </a:path>
              </a:pathLst>
            </a:custGeom>
            <a:solidFill>
              <a:srgbClr val="F0F9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0" y="6572249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067174" y="6572249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0999" y="5581649"/>
            <a:ext cx="11430000" cy="1104900"/>
          </a:xfrm>
          <a:custGeom>
            <a:avLst/>
            <a:gdLst/>
            <a:ahLst/>
            <a:cxnLst/>
            <a:rect l="l" t="t" r="r" b="b"/>
            <a:pathLst>
              <a:path w="11430000" h="1104900">
                <a:moveTo>
                  <a:pt x="11358802" y="1104899"/>
                </a:moveTo>
                <a:lnTo>
                  <a:pt x="71196" y="1104899"/>
                </a:lnTo>
                <a:lnTo>
                  <a:pt x="66241" y="1104411"/>
                </a:lnTo>
                <a:lnTo>
                  <a:pt x="29705" y="1089277"/>
                </a:lnTo>
                <a:lnTo>
                  <a:pt x="3885" y="1053237"/>
                </a:lnTo>
                <a:lnTo>
                  <a:pt x="0" y="1033703"/>
                </a:lnTo>
                <a:lnTo>
                  <a:pt x="0" y="1028699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11358802" y="0"/>
                </a:lnTo>
                <a:lnTo>
                  <a:pt x="11400293" y="15621"/>
                </a:lnTo>
                <a:lnTo>
                  <a:pt x="11426113" y="51661"/>
                </a:lnTo>
                <a:lnTo>
                  <a:pt x="11429999" y="71196"/>
                </a:lnTo>
                <a:lnTo>
                  <a:pt x="11429999" y="1033703"/>
                </a:lnTo>
                <a:lnTo>
                  <a:pt x="11414376" y="1075194"/>
                </a:lnTo>
                <a:lnTo>
                  <a:pt x="11378337" y="1101013"/>
                </a:lnTo>
                <a:lnTo>
                  <a:pt x="11363757" y="1104411"/>
                </a:lnTo>
                <a:lnTo>
                  <a:pt x="11358802" y="1104899"/>
                </a:lnTo>
                <a:close/>
              </a:path>
            </a:pathLst>
          </a:custGeom>
          <a:solidFill>
            <a:srgbClr val="EFF5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76200"/>
            <a:chOff x="0" y="0"/>
            <a:chExt cx="12192000" cy="762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124824" y="0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90" dirty="0"/>
              <a:t>Participatie</a:t>
            </a:r>
            <a:r>
              <a:rPr spc="-65" dirty="0"/>
              <a:t> </a:t>
            </a:r>
            <a:r>
              <a:rPr spc="-265" dirty="0"/>
              <a:t>&amp;</a:t>
            </a:r>
            <a:r>
              <a:rPr spc="-65" dirty="0"/>
              <a:t> </a:t>
            </a:r>
            <a:r>
              <a:rPr lang="nl-NL" spc="-254" dirty="0"/>
              <a:t>e</a:t>
            </a:r>
            <a:r>
              <a:rPr spc="-254" dirty="0" err="1"/>
              <a:t>ngagement</a:t>
            </a:r>
            <a:r>
              <a:rPr spc="-60" dirty="0"/>
              <a:t> </a:t>
            </a:r>
            <a:r>
              <a:rPr lang="nl-NL" spc="-175" dirty="0"/>
              <a:t>p</a:t>
            </a:r>
            <a:r>
              <a:rPr spc="-175" dirty="0" err="1"/>
              <a:t>otentieel</a:t>
            </a:r>
            <a:endParaRPr spc="-175" dirty="0"/>
          </a:p>
        </p:txBody>
      </p:sp>
      <p:sp>
        <p:nvSpPr>
          <p:cNvPr id="7" name="object 7"/>
          <p:cNvSpPr/>
          <p:nvPr/>
        </p:nvSpPr>
        <p:spPr>
          <a:xfrm>
            <a:off x="380999" y="990599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761999" y="38099"/>
                </a:moveTo>
                <a:lnTo>
                  <a:pt x="0" y="38099"/>
                </a:lnTo>
                <a:lnTo>
                  <a:pt x="0" y="0"/>
                </a:lnTo>
                <a:lnTo>
                  <a:pt x="761999" y="0"/>
                </a:lnTo>
                <a:lnTo>
                  <a:pt x="761999" y="38099"/>
                </a:lnTo>
                <a:close/>
              </a:path>
            </a:pathLst>
          </a:custGeom>
          <a:solidFill>
            <a:srgbClr val="166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82699" y="850211"/>
            <a:ext cx="273939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b="0" spc="-90" dirty="0">
                <a:solidFill>
                  <a:srgbClr val="047857"/>
                </a:solidFill>
                <a:latin typeface="Montserrat Medium"/>
                <a:cs typeface="Montserrat Medium"/>
              </a:rPr>
              <a:t>Bereidheid</a:t>
            </a:r>
            <a:r>
              <a:rPr sz="1650" b="0" spc="-3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40" dirty="0">
                <a:solidFill>
                  <a:srgbClr val="047857"/>
                </a:solidFill>
                <a:latin typeface="Montserrat Medium"/>
                <a:cs typeface="Montserrat Medium"/>
              </a:rPr>
              <a:t>om</a:t>
            </a:r>
            <a:r>
              <a:rPr sz="1650" b="0" spc="-3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70" dirty="0">
                <a:solidFill>
                  <a:srgbClr val="047857"/>
                </a:solidFill>
                <a:latin typeface="Montserrat Medium"/>
                <a:cs typeface="Montserrat Medium"/>
              </a:rPr>
              <a:t>bij</a:t>
            </a:r>
            <a:r>
              <a:rPr sz="1650" b="0" spc="-30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00" dirty="0">
                <a:solidFill>
                  <a:srgbClr val="047857"/>
                </a:solidFill>
                <a:latin typeface="Montserrat Medium"/>
                <a:cs typeface="Montserrat Medium"/>
              </a:rPr>
              <a:t>te</a:t>
            </a:r>
            <a:r>
              <a:rPr sz="1650" b="0" spc="-3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95" dirty="0">
                <a:solidFill>
                  <a:srgbClr val="047857"/>
                </a:solidFill>
                <a:latin typeface="Montserrat Medium"/>
                <a:cs typeface="Montserrat Medium"/>
              </a:rPr>
              <a:t>dragen</a:t>
            </a:r>
            <a:endParaRPr sz="1650">
              <a:latin typeface="Montserrat Medium"/>
              <a:cs typeface="Montserrat Medium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8299" y="1342122"/>
            <a:ext cx="277812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25" dirty="0">
                <a:solidFill>
                  <a:srgbClr val="1D40AF"/>
                </a:solidFill>
                <a:latin typeface="Montserrat SemiBold"/>
                <a:cs typeface="Montserrat SemiBold"/>
              </a:rPr>
              <a:t>Bereidheid</a:t>
            </a:r>
            <a:r>
              <a:rPr sz="1700" b="1" spc="-4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80" dirty="0">
                <a:solidFill>
                  <a:srgbClr val="1D40AF"/>
                </a:solidFill>
                <a:latin typeface="Montserrat SemiBold"/>
                <a:cs typeface="Montserrat SemiBold"/>
              </a:rPr>
              <a:t>om</a:t>
            </a:r>
            <a:r>
              <a:rPr sz="1700" b="1" spc="-4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95" dirty="0">
                <a:solidFill>
                  <a:srgbClr val="1D40AF"/>
                </a:solidFill>
                <a:latin typeface="Montserrat SemiBold"/>
                <a:cs typeface="Montserrat SemiBold"/>
              </a:rPr>
              <a:t>bij</a:t>
            </a:r>
            <a:r>
              <a:rPr sz="1700" b="1" spc="-4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35" dirty="0">
                <a:solidFill>
                  <a:srgbClr val="1D40AF"/>
                </a:solidFill>
                <a:latin typeface="Montserrat SemiBold"/>
                <a:cs typeface="Montserrat SemiBold"/>
              </a:rPr>
              <a:t>te</a:t>
            </a:r>
            <a:r>
              <a:rPr sz="1700" b="1" spc="-3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14" dirty="0">
                <a:solidFill>
                  <a:srgbClr val="1D40AF"/>
                </a:solidFill>
                <a:latin typeface="Montserrat SemiBold"/>
                <a:cs typeface="Montserrat SemiBold"/>
              </a:rPr>
              <a:t>dragen</a:t>
            </a:r>
            <a:endParaRPr sz="1700">
              <a:latin typeface="Montserrat SemiBold"/>
              <a:cs typeface="Montserrat Semi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8299" y="4474316"/>
            <a:ext cx="473710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85" dirty="0">
                <a:solidFill>
                  <a:srgbClr val="4A5462"/>
                </a:solidFill>
                <a:latin typeface="Century Gothic"/>
                <a:cs typeface="Century Gothic"/>
              </a:rPr>
              <a:t>Onder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70" dirty="0">
                <a:solidFill>
                  <a:srgbClr val="4A5462"/>
                </a:solidFill>
                <a:latin typeface="Century Gothic"/>
                <a:cs typeface="Century Gothic"/>
              </a:rPr>
              <a:t>alle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110" dirty="0">
                <a:solidFill>
                  <a:srgbClr val="4A5462"/>
                </a:solidFill>
                <a:latin typeface="Century Gothic"/>
                <a:cs typeface="Century Gothic"/>
              </a:rPr>
              <a:t>160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75" dirty="0">
                <a:solidFill>
                  <a:srgbClr val="4A5462"/>
                </a:solidFill>
                <a:latin typeface="Century Gothic"/>
                <a:cs typeface="Century Gothic"/>
              </a:rPr>
              <a:t>respondenten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70" dirty="0">
                <a:solidFill>
                  <a:srgbClr val="4A5462"/>
                </a:solidFill>
                <a:latin typeface="Century Gothic"/>
                <a:cs typeface="Century Gothic"/>
              </a:rPr>
              <a:t>staat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50" dirty="0">
                <a:solidFill>
                  <a:srgbClr val="4A5462"/>
                </a:solidFill>
                <a:latin typeface="Century Gothic"/>
                <a:cs typeface="Century Gothic"/>
              </a:rPr>
              <a:t>45%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105" dirty="0">
                <a:solidFill>
                  <a:srgbClr val="4A5462"/>
                </a:solidFill>
                <a:latin typeface="Century Gothic"/>
                <a:cs typeface="Century Gothic"/>
              </a:rPr>
              <a:t>open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85" dirty="0">
                <a:solidFill>
                  <a:srgbClr val="4A5462"/>
                </a:solidFill>
                <a:latin typeface="Century Gothic"/>
                <a:cs typeface="Century Gothic"/>
              </a:rPr>
              <a:t>voor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</a:t>
            </a:r>
            <a:r>
              <a:rPr sz="1200" i="1" spc="-70" dirty="0">
                <a:solidFill>
                  <a:srgbClr val="4A5462"/>
                </a:solidFill>
                <a:latin typeface="Century Gothic"/>
                <a:cs typeface="Century Gothic"/>
              </a:rPr>
              <a:t>meer</a:t>
            </a:r>
            <a:r>
              <a:rPr sz="1200" i="1" spc="-40" dirty="0">
                <a:solidFill>
                  <a:srgbClr val="4A5462"/>
                </a:solidFill>
                <a:latin typeface="Century Gothic"/>
                <a:cs typeface="Century Gothic"/>
              </a:rPr>
              <a:t> betrokkenheid</a:t>
            </a:r>
            <a:endParaRPr sz="1200">
              <a:latin typeface="Century Gothic"/>
              <a:cs typeface="Century Gothic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248398" y="1752599"/>
            <a:ext cx="5562600" cy="1123950"/>
            <a:chOff x="6248398" y="1752599"/>
            <a:chExt cx="5562600" cy="1123950"/>
          </a:xfrm>
        </p:grpSpPr>
        <p:sp>
          <p:nvSpPr>
            <p:cNvPr id="12" name="object 12"/>
            <p:cNvSpPr/>
            <p:nvPr/>
          </p:nvSpPr>
          <p:spPr>
            <a:xfrm>
              <a:off x="6253161" y="1757362"/>
              <a:ext cx="5553075" cy="1114425"/>
            </a:xfrm>
            <a:custGeom>
              <a:avLst/>
              <a:gdLst/>
              <a:ahLst/>
              <a:cxnLst/>
              <a:rect l="l" t="t" r="r" b="b"/>
              <a:pathLst>
                <a:path w="5553075" h="1114425">
                  <a:moveTo>
                    <a:pt x="5486328" y="1114424"/>
                  </a:moveTo>
                  <a:lnTo>
                    <a:pt x="66747" y="1114424"/>
                  </a:lnTo>
                  <a:lnTo>
                    <a:pt x="62102" y="1113967"/>
                  </a:lnTo>
                  <a:lnTo>
                    <a:pt x="24240" y="1096817"/>
                  </a:lnTo>
                  <a:lnTo>
                    <a:pt x="2287" y="1061524"/>
                  </a:lnTo>
                  <a:lnTo>
                    <a:pt x="0" y="1047678"/>
                  </a:lnTo>
                  <a:lnTo>
                    <a:pt x="0" y="1042987"/>
                  </a:lnTo>
                  <a:lnTo>
                    <a:pt x="0" y="66746"/>
                  </a:lnTo>
                  <a:lnTo>
                    <a:pt x="14645" y="27848"/>
                  </a:lnTo>
                  <a:lnTo>
                    <a:pt x="48433" y="3642"/>
                  </a:lnTo>
                  <a:lnTo>
                    <a:pt x="66747" y="0"/>
                  </a:lnTo>
                  <a:lnTo>
                    <a:pt x="5486328" y="0"/>
                  </a:lnTo>
                  <a:lnTo>
                    <a:pt x="5525225" y="14645"/>
                  </a:lnTo>
                  <a:lnTo>
                    <a:pt x="5549431" y="48432"/>
                  </a:lnTo>
                  <a:lnTo>
                    <a:pt x="5553073" y="66746"/>
                  </a:lnTo>
                  <a:lnTo>
                    <a:pt x="5553073" y="1047678"/>
                  </a:lnTo>
                  <a:lnTo>
                    <a:pt x="5538429" y="1086575"/>
                  </a:lnTo>
                  <a:lnTo>
                    <a:pt x="5504642" y="1110781"/>
                  </a:lnTo>
                  <a:lnTo>
                    <a:pt x="5490973" y="1113967"/>
                  </a:lnTo>
                  <a:lnTo>
                    <a:pt x="5486328" y="1114424"/>
                  </a:lnTo>
                  <a:close/>
                </a:path>
              </a:pathLst>
            </a:custGeom>
            <a:solidFill>
              <a:srgbClr val="ECFD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253161" y="1757362"/>
              <a:ext cx="5553075" cy="1114425"/>
            </a:xfrm>
            <a:custGeom>
              <a:avLst/>
              <a:gdLst/>
              <a:ahLst/>
              <a:cxnLst/>
              <a:rect l="l" t="t" r="r" b="b"/>
              <a:pathLst>
                <a:path w="5553075" h="1114425">
                  <a:moveTo>
                    <a:pt x="0" y="1042987"/>
                  </a:moveTo>
                  <a:lnTo>
                    <a:pt x="0" y="71437"/>
                  </a:lnTo>
                  <a:lnTo>
                    <a:pt x="0" y="66746"/>
                  </a:lnTo>
                  <a:lnTo>
                    <a:pt x="457" y="62100"/>
                  </a:lnTo>
                  <a:lnTo>
                    <a:pt x="1372" y="57500"/>
                  </a:lnTo>
                  <a:lnTo>
                    <a:pt x="2287" y="52899"/>
                  </a:lnTo>
                  <a:lnTo>
                    <a:pt x="3642" y="48432"/>
                  </a:lnTo>
                  <a:lnTo>
                    <a:pt x="5438" y="44099"/>
                  </a:lnTo>
                  <a:lnTo>
                    <a:pt x="7232" y="39765"/>
                  </a:lnTo>
                  <a:lnTo>
                    <a:pt x="9433" y="35648"/>
                  </a:lnTo>
                  <a:lnTo>
                    <a:pt x="12039" y="31748"/>
                  </a:lnTo>
                  <a:lnTo>
                    <a:pt x="14645" y="27848"/>
                  </a:lnTo>
                  <a:lnTo>
                    <a:pt x="17607" y="24240"/>
                  </a:lnTo>
                  <a:lnTo>
                    <a:pt x="20923" y="20923"/>
                  </a:lnTo>
                  <a:lnTo>
                    <a:pt x="24240" y="17606"/>
                  </a:lnTo>
                  <a:lnTo>
                    <a:pt x="62102" y="457"/>
                  </a:lnTo>
                  <a:lnTo>
                    <a:pt x="66747" y="0"/>
                  </a:lnTo>
                  <a:lnTo>
                    <a:pt x="71438" y="0"/>
                  </a:lnTo>
                  <a:lnTo>
                    <a:pt x="5481637" y="0"/>
                  </a:lnTo>
                  <a:lnTo>
                    <a:pt x="5486328" y="0"/>
                  </a:lnTo>
                  <a:lnTo>
                    <a:pt x="5490973" y="457"/>
                  </a:lnTo>
                  <a:lnTo>
                    <a:pt x="5495573" y="1372"/>
                  </a:lnTo>
                  <a:lnTo>
                    <a:pt x="5500174" y="2287"/>
                  </a:lnTo>
                  <a:lnTo>
                    <a:pt x="5521324" y="12039"/>
                  </a:lnTo>
                  <a:lnTo>
                    <a:pt x="5525225" y="14645"/>
                  </a:lnTo>
                  <a:lnTo>
                    <a:pt x="5541035" y="31748"/>
                  </a:lnTo>
                  <a:lnTo>
                    <a:pt x="5543640" y="35648"/>
                  </a:lnTo>
                  <a:lnTo>
                    <a:pt x="5545841" y="39765"/>
                  </a:lnTo>
                  <a:lnTo>
                    <a:pt x="5547635" y="44099"/>
                  </a:lnTo>
                  <a:lnTo>
                    <a:pt x="5549431" y="48432"/>
                  </a:lnTo>
                  <a:lnTo>
                    <a:pt x="5553075" y="71437"/>
                  </a:lnTo>
                  <a:lnTo>
                    <a:pt x="5553075" y="1042987"/>
                  </a:lnTo>
                  <a:lnTo>
                    <a:pt x="5547635" y="1070325"/>
                  </a:lnTo>
                  <a:lnTo>
                    <a:pt x="5545841" y="1074658"/>
                  </a:lnTo>
                  <a:lnTo>
                    <a:pt x="5543640" y="1078775"/>
                  </a:lnTo>
                  <a:lnTo>
                    <a:pt x="5541035" y="1082675"/>
                  </a:lnTo>
                  <a:lnTo>
                    <a:pt x="5538429" y="1086575"/>
                  </a:lnTo>
                  <a:lnTo>
                    <a:pt x="5521324" y="1102384"/>
                  </a:lnTo>
                  <a:lnTo>
                    <a:pt x="5517424" y="1104990"/>
                  </a:lnTo>
                  <a:lnTo>
                    <a:pt x="5481637" y="1114424"/>
                  </a:lnTo>
                  <a:lnTo>
                    <a:pt x="71438" y="1114424"/>
                  </a:lnTo>
                  <a:lnTo>
                    <a:pt x="31748" y="1102384"/>
                  </a:lnTo>
                  <a:lnTo>
                    <a:pt x="27848" y="1099778"/>
                  </a:lnTo>
                  <a:lnTo>
                    <a:pt x="5438" y="1070325"/>
                  </a:lnTo>
                  <a:lnTo>
                    <a:pt x="3642" y="1065991"/>
                  </a:lnTo>
                  <a:lnTo>
                    <a:pt x="2287" y="1061524"/>
                  </a:lnTo>
                  <a:lnTo>
                    <a:pt x="1372" y="1056924"/>
                  </a:lnTo>
                  <a:lnTo>
                    <a:pt x="457" y="1052323"/>
                  </a:lnTo>
                  <a:lnTo>
                    <a:pt x="0" y="1047678"/>
                  </a:lnTo>
                  <a:lnTo>
                    <a:pt x="0" y="1042987"/>
                  </a:lnTo>
                  <a:close/>
                </a:path>
              </a:pathLst>
            </a:custGeom>
            <a:ln w="9524">
              <a:solidFill>
                <a:srgbClr val="A6F2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16277" y="1952624"/>
              <a:ext cx="130961" cy="190499"/>
            </a:xfrm>
            <a:prstGeom prst="rect">
              <a:avLst/>
            </a:prstGeom>
          </p:spPr>
        </p:pic>
      </p:grpSp>
      <p:grpSp>
        <p:nvGrpSpPr>
          <p:cNvPr id="15" name="object 15"/>
          <p:cNvGrpSpPr/>
          <p:nvPr/>
        </p:nvGrpSpPr>
        <p:grpSpPr>
          <a:xfrm>
            <a:off x="6248399" y="4362449"/>
            <a:ext cx="5562600" cy="990600"/>
            <a:chOff x="6248399" y="4362449"/>
            <a:chExt cx="5562600" cy="990600"/>
          </a:xfrm>
        </p:grpSpPr>
        <p:sp>
          <p:nvSpPr>
            <p:cNvPr id="16" name="object 16"/>
            <p:cNvSpPr/>
            <p:nvPr/>
          </p:nvSpPr>
          <p:spPr>
            <a:xfrm>
              <a:off x="6267448" y="4362449"/>
              <a:ext cx="5543550" cy="990600"/>
            </a:xfrm>
            <a:custGeom>
              <a:avLst/>
              <a:gdLst/>
              <a:ahLst/>
              <a:cxnLst/>
              <a:rect l="l" t="t" r="r" b="b"/>
              <a:pathLst>
                <a:path w="5543550" h="990600">
                  <a:moveTo>
                    <a:pt x="5510502" y="990599"/>
                  </a:moveTo>
                  <a:lnTo>
                    <a:pt x="16523" y="990599"/>
                  </a:lnTo>
                  <a:lnTo>
                    <a:pt x="14093" y="989633"/>
                  </a:lnTo>
                  <a:lnTo>
                    <a:pt x="0" y="957551"/>
                  </a:lnTo>
                  <a:lnTo>
                    <a:pt x="0" y="952499"/>
                  </a:lnTo>
                  <a:lnTo>
                    <a:pt x="0" y="33047"/>
                  </a:lnTo>
                  <a:lnTo>
                    <a:pt x="16523" y="0"/>
                  </a:lnTo>
                  <a:lnTo>
                    <a:pt x="5510502" y="0"/>
                  </a:lnTo>
                  <a:lnTo>
                    <a:pt x="5542582" y="28186"/>
                  </a:lnTo>
                  <a:lnTo>
                    <a:pt x="5543550" y="33047"/>
                  </a:lnTo>
                  <a:lnTo>
                    <a:pt x="5543550" y="957551"/>
                  </a:lnTo>
                  <a:lnTo>
                    <a:pt x="5515361" y="989633"/>
                  </a:lnTo>
                  <a:lnTo>
                    <a:pt x="5510502" y="990599"/>
                  </a:lnTo>
                  <a:close/>
                </a:path>
              </a:pathLst>
            </a:custGeom>
            <a:solidFill>
              <a:srgbClr val="F0F9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248399" y="4362449"/>
              <a:ext cx="38100" cy="990600"/>
            </a:xfrm>
            <a:custGeom>
              <a:avLst/>
              <a:gdLst/>
              <a:ahLst/>
              <a:cxnLst/>
              <a:rect l="l" t="t" r="r" b="b"/>
              <a:pathLst>
                <a:path w="38100" h="990600">
                  <a:moveTo>
                    <a:pt x="38099" y="990599"/>
                  </a:moveTo>
                  <a:lnTo>
                    <a:pt x="2789" y="967125"/>
                  </a:lnTo>
                  <a:lnTo>
                    <a:pt x="0" y="952499"/>
                  </a:lnTo>
                  <a:lnTo>
                    <a:pt x="0" y="38099"/>
                  </a:lnTo>
                  <a:lnTo>
                    <a:pt x="23473" y="2789"/>
                  </a:lnTo>
                  <a:lnTo>
                    <a:pt x="38099" y="0"/>
                  </a:lnTo>
                  <a:lnTo>
                    <a:pt x="38099" y="990599"/>
                  </a:lnTo>
                  <a:close/>
                </a:path>
              </a:pathLst>
            </a:custGeom>
            <a:solidFill>
              <a:srgbClr val="3B81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235699" y="1342122"/>
            <a:ext cx="274637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45" dirty="0">
                <a:solidFill>
                  <a:srgbClr val="1D40AF"/>
                </a:solidFill>
                <a:latin typeface="Montserrat SemiBold"/>
                <a:cs typeface="Montserrat SemiBold"/>
              </a:rPr>
              <a:t>Kansen</a:t>
            </a:r>
            <a:r>
              <a:rPr sz="1700" b="1" spc="-2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30" dirty="0">
                <a:solidFill>
                  <a:srgbClr val="1D40AF"/>
                </a:solidFill>
                <a:latin typeface="Montserrat SemiBold"/>
                <a:cs typeface="Montserrat SemiBold"/>
              </a:rPr>
              <a:t>voor</a:t>
            </a:r>
            <a:r>
              <a:rPr sz="1700" b="1" spc="-2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700" b="1" spc="-120" dirty="0">
                <a:solidFill>
                  <a:srgbClr val="1D40AF"/>
                </a:solidFill>
                <a:latin typeface="Montserrat SemiBold"/>
                <a:cs typeface="Montserrat SemiBold"/>
              </a:rPr>
              <a:t>betrokkenheid</a:t>
            </a:r>
            <a:endParaRPr sz="1700">
              <a:latin typeface="Montserrat SemiBold"/>
              <a:cs typeface="Montserrat SemiBold"/>
            </a:endParaRPr>
          </a:p>
        </p:txBody>
      </p:sp>
      <p:pic>
        <p:nvPicPr>
          <p:cNvPr id="19" name="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48399" y="3429000"/>
            <a:ext cx="152399" cy="114299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48399" y="3713588"/>
            <a:ext cx="153560" cy="153560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47982" y="4019550"/>
            <a:ext cx="191303" cy="152399"/>
          </a:xfrm>
          <a:prstGeom prst="rect">
            <a:avLst/>
          </a:prstGeom>
        </p:spPr>
      </p:pic>
      <p:sp>
        <p:nvSpPr>
          <p:cNvPr id="22" name="object 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/>
          <a:p>
            <a:pPr marL="431165">
              <a:lnSpc>
                <a:spcPct val="100000"/>
              </a:lnSpc>
              <a:spcBef>
                <a:spcPts val="1080"/>
              </a:spcBef>
            </a:pPr>
            <a:r>
              <a:rPr spc="-10" dirty="0"/>
              <a:t>Inzicht</a:t>
            </a:r>
          </a:p>
          <a:p>
            <a:pPr marL="173990" marR="5080">
              <a:lnSpc>
                <a:spcPct val="115399"/>
              </a:lnSpc>
              <a:spcBef>
                <a:spcPts val="635"/>
              </a:spcBef>
            </a:pPr>
            <a:r>
              <a:rPr sz="1300" b="0" spc="-90" dirty="0">
                <a:solidFill>
                  <a:srgbClr val="374050"/>
                </a:solidFill>
                <a:latin typeface="Montserrat"/>
                <a:cs typeface="Montserrat"/>
              </a:rPr>
              <a:t>45%</a:t>
            </a:r>
            <a:r>
              <a:rPr sz="130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80" dirty="0">
                <a:solidFill>
                  <a:srgbClr val="374050"/>
                </a:solidFill>
                <a:latin typeface="Montserrat"/>
                <a:cs typeface="Montserrat"/>
              </a:rPr>
              <a:t>van</a:t>
            </a:r>
            <a:r>
              <a:rPr sz="130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55" dirty="0">
                <a:solidFill>
                  <a:srgbClr val="374050"/>
                </a:solidFill>
                <a:latin typeface="Montserrat"/>
                <a:cs typeface="Montserrat"/>
              </a:rPr>
              <a:t>alle</a:t>
            </a:r>
            <a:r>
              <a:rPr sz="130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70" dirty="0">
                <a:solidFill>
                  <a:srgbClr val="374050"/>
                </a:solidFill>
                <a:latin typeface="Montserrat"/>
                <a:cs typeface="Montserrat"/>
              </a:rPr>
              <a:t>respondenten</a:t>
            </a:r>
            <a:r>
              <a:rPr sz="130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65" dirty="0">
                <a:solidFill>
                  <a:srgbClr val="374050"/>
                </a:solidFill>
                <a:latin typeface="Montserrat"/>
                <a:cs typeface="Montserrat"/>
              </a:rPr>
              <a:t>staat</a:t>
            </a:r>
            <a:r>
              <a:rPr sz="130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75" dirty="0">
                <a:solidFill>
                  <a:srgbClr val="374050"/>
                </a:solidFill>
                <a:latin typeface="Montserrat"/>
                <a:cs typeface="Montserrat"/>
              </a:rPr>
              <a:t>open</a:t>
            </a:r>
            <a:r>
              <a:rPr sz="130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65" dirty="0">
                <a:solidFill>
                  <a:srgbClr val="374050"/>
                </a:solidFill>
                <a:latin typeface="Montserrat"/>
                <a:cs typeface="Montserrat"/>
              </a:rPr>
              <a:t>voor</a:t>
            </a:r>
            <a:r>
              <a:rPr sz="1300" b="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60" dirty="0">
                <a:solidFill>
                  <a:srgbClr val="374050"/>
                </a:solidFill>
                <a:latin typeface="Montserrat"/>
                <a:cs typeface="Montserrat"/>
              </a:rPr>
              <a:t>actieve</a:t>
            </a:r>
            <a:r>
              <a:rPr sz="1300" b="0" spc="-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55" dirty="0">
                <a:solidFill>
                  <a:srgbClr val="374050"/>
                </a:solidFill>
                <a:latin typeface="Montserrat"/>
                <a:cs typeface="Montserrat"/>
              </a:rPr>
              <a:t>betrokkenheid </a:t>
            </a:r>
            <a:r>
              <a:rPr sz="1300" b="0" spc="-50" dirty="0">
                <a:solidFill>
                  <a:srgbClr val="374050"/>
                </a:solidFill>
                <a:latin typeface="Montserrat"/>
                <a:cs typeface="Montserrat"/>
              </a:rPr>
              <a:t>als</a:t>
            </a:r>
            <a:r>
              <a:rPr sz="130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75" dirty="0">
                <a:solidFill>
                  <a:srgbClr val="374050"/>
                </a:solidFill>
                <a:latin typeface="Montserrat"/>
                <a:cs typeface="Montserrat"/>
              </a:rPr>
              <a:t>ze</a:t>
            </a:r>
            <a:r>
              <a:rPr sz="130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75" dirty="0">
                <a:solidFill>
                  <a:srgbClr val="374050"/>
                </a:solidFill>
                <a:latin typeface="Montserrat"/>
                <a:cs typeface="Montserrat"/>
              </a:rPr>
              <a:t>meer</a:t>
            </a:r>
            <a:r>
              <a:rPr sz="130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60" dirty="0">
                <a:solidFill>
                  <a:srgbClr val="374050"/>
                </a:solidFill>
                <a:latin typeface="Montserrat"/>
                <a:cs typeface="Montserrat"/>
              </a:rPr>
              <a:t>informatie</a:t>
            </a:r>
            <a:r>
              <a:rPr sz="130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65" dirty="0">
                <a:solidFill>
                  <a:srgbClr val="374050"/>
                </a:solidFill>
                <a:latin typeface="Montserrat"/>
                <a:cs typeface="Montserrat"/>
              </a:rPr>
              <a:t>krijgen</a:t>
            </a:r>
            <a:r>
              <a:rPr sz="130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70" dirty="0">
                <a:solidFill>
                  <a:srgbClr val="374050"/>
                </a:solidFill>
                <a:latin typeface="Montserrat"/>
                <a:cs typeface="Montserrat"/>
              </a:rPr>
              <a:t>over</a:t>
            </a:r>
            <a:r>
              <a:rPr sz="1300" b="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b="0" spc="-60" dirty="0">
                <a:solidFill>
                  <a:srgbClr val="374050"/>
                </a:solidFill>
                <a:latin typeface="Montserrat"/>
                <a:cs typeface="Montserrat"/>
              </a:rPr>
              <a:t>specifieke</a:t>
            </a:r>
            <a:r>
              <a:rPr sz="1300" b="0" spc="-10" dirty="0">
                <a:solidFill>
                  <a:srgbClr val="374050"/>
                </a:solidFill>
                <a:latin typeface="Montserrat"/>
                <a:cs typeface="Montserrat"/>
              </a:rPr>
              <a:t> mogelijkheden.</a:t>
            </a:r>
            <a:endParaRPr sz="1300">
              <a:latin typeface="Montserrat"/>
              <a:cs typeface="Montserrat"/>
            </a:endParaRPr>
          </a:p>
          <a:p>
            <a:pPr>
              <a:lnSpc>
                <a:spcPct val="100000"/>
              </a:lnSpc>
              <a:spcBef>
                <a:spcPts val="1135"/>
              </a:spcBef>
            </a:pPr>
            <a:endParaRPr sz="1200">
              <a:latin typeface="Montserrat"/>
              <a:cs typeface="Montserrat"/>
            </a:endParaRPr>
          </a:p>
          <a:p>
            <a:pPr marL="12700">
              <a:lnSpc>
                <a:spcPct val="100000"/>
              </a:lnSpc>
            </a:pPr>
            <a:r>
              <a:rPr sz="1450" spc="-20" dirty="0">
                <a:solidFill>
                  <a:srgbClr val="1D40AF"/>
                </a:solidFill>
              </a:rPr>
              <a:t>Contactvoorkeuren</a:t>
            </a:r>
            <a:endParaRPr sz="1450"/>
          </a:p>
          <a:p>
            <a:pPr marL="278765">
              <a:lnSpc>
                <a:spcPct val="100000"/>
              </a:lnSpc>
              <a:spcBef>
                <a:spcPts val="885"/>
              </a:spcBef>
            </a:pPr>
            <a:r>
              <a:rPr sz="1300" b="0" spc="-70" dirty="0">
                <a:solidFill>
                  <a:srgbClr val="1D3A8A"/>
                </a:solidFill>
                <a:latin typeface="Montserrat"/>
                <a:cs typeface="Montserrat"/>
              </a:rPr>
              <a:t>E-</a:t>
            </a:r>
            <a:r>
              <a:rPr sz="1300" b="0" spc="-65" dirty="0">
                <a:solidFill>
                  <a:srgbClr val="1D3A8A"/>
                </a:solidFill>
                <a:latin typeface="Montserrat"/>
                <a:cs typeface="Montserrat"/>
              </a:rPr>
              <a:t>mail</a:t>
            </a:r>
            <a:r>
              <a:rPr sz="1300" b="0" spc="-15" dirty="0">
                <a:solidFill>
                  <a:srgbClr val="1D3A8A"/>
                </a:solidFill>
                <a:latin typeface="Montserrat"/>
                <a:cs typeface="Montserrat"/>
              </a:rPr>
              <a:t> </a:t>
            </a:r>
            <a:r>
              <a:rPr sz="1300" b="0" spc="-65" dirty="0">
                <a:solidFill>
                  <a:srgbClr val="1D3A8A"/>
                </a:solidFill>
                <a:latin typeface="Montserrat"/>
                <a:cs typeface="Montserrat"/>
              </a:rPr>
              <a:t>(62%</a:t>
            </a:r>
            <a:r>
              <a:rPr sz="1300" b="0" spc="-15" dirty="0">
                <a:solidFill>
                  <a:srgbClr val="1D3A8A"/>
                </a:solidFill>
                <a:latin typeface="Montserrat"/>
                <a:cs typeface="Montserrat"/>
              </a:rPr>
              <a:t> </a:t>
            </a:r>
            <a:r>
              <a:rPr sz="1300" b="0" spc="-10" dirty="0">
                <a:solidFill>
                  <a:srgbClr val="1D3A8A"/>
                </a:solidFill>
                <a:latin typeface="Montserrat"/>
                <a:cs typeface="Montserrat"/>
              </a:rPr>
              <a:t>voorkeur)</a:t>
            </a:r>
            <a:endParaRPr sz="1300">
              <a:latin typeface="Montserrat"/>
              <a:cs typeface="Montserrat"/>
            </a:endParaRPr>
          </a:p>
          <a:p>
            <a:pPr marL="278765">
              <a:lnSpc>
                <a:spcPct val="100000"/>
              </a:lnSpc>
              <a:spcBef>
                <a:spcPts val="840"/>
              </a:spcBef>
            </a:pPr>
            <a:r>
              <a:rPr sz="1300" b="0" spc="-65" dirty="0">
                <a:solidFill>
                  <a:srgbClr val="1D3A8A"/>
                </a:solidFill>
                <a:latin typeface="Montserrat"/>
                <a:cs typeface="Montserrat"/>
              </a:rPr>
              <a:t>Telefonisch</a:t>
            </a:r>
            <a:r>
              <a:rPr sz="1300" b="0" spc="-15" dirty="0">
                <a:solidFill>
                  <a:srgbClr val="1D3A8A"/>
                </a:solidFill>
                <a:latin typeface="Montserrat"/>
                <a:cs typeface="Montserrat"/>
              </a:rPr>
              <a:t> </a:t>
            </a:r>
            <a:r>
              <a:rPr sz="1300" b="0" spc="-65" dirty="0">
                <a:solidFill>
                  <a:srgbClr val="1D3A8A"/>
                </a:solidFill>
                <a:latin typeface="Montserrat"/>
                <a:cs typeface="Montserrat"/>
              </a:rPr>
              <a:t>contact</a:t>
            </a:r>
            <a:r>
              <a:rPr sz="1300" b="0" spc="-15" dirty="0">
                <a:solidFill>
                  <a:srgbClr val="1D3A8A"/>
                </a:solidFill>
                <a:latin typeface="Montserrat"/>
                <a:cs typeface="Montserrat"/>
              </a:rPr>
              <a:t> </a:t>
            </a:r>
            <a:r>
              <a:rPr sz="1300" b="0" spc="-20" dirty="0">
                <a:solidFill>
                  <a:srgbClr val="1D3A8A"/>
                </a:solidFill>
                <a:latin typeface="Montserrat"/>
                <a:cs typeface="Montserrat"/>
              </a:rPr>
              <a:t>(28%)</a:t>
            </a:r>
            <a:endParaRPr sz="1300">
              <a:latin typeface="Montserrat"/>
              <a:cs typeface="Montserrat"/>
            </a:endParaRPr>
          </a:p>
          <a:p>
            <a:pPr marL="316865">
              <a:lnSpc>
                <a:spcPct val="100000"/>
              </a:lnSpc>
              <a:spcBef>
                <a:spcPts val="840"/>
              </a:spcBef>
            </a:pPr>
            <a:r>
              <a:rPr sz="1300" b="0" spc="-60" dirty="0">
                <a:solidFill>
                  <a:srgbClr val="1D3A8A"/>
                </a:solidFill>
                <a:latin typeface="Montserrat"/>
                <a:cs typeface="Montserrat"/>
              </a:rPr>
              <a:t>Persoonlijk</a:t>
            </a:r>
            <a:r>
              <a:rPr sz="1300" b="0" spc="20" dirty="0">
                <a:solidFill>
                  <a:srgbClr val="1D3A8A"/>
                </a:solidFill>
                <a:latin typeface="Montserrat"/>
                <a:cs typeface="Montserrat"/>
              </a:rPr>
              <a:t> </a:t>
            </a:r>
            <a:r>
              <a:rPr sz="1300" b="0" spc="-65" dirty="0">
                <a:solidFill>
                  <a:srgbClr val="1D3A8A"/>
                </a:solidFill>
                <a:latin typeface="Montserrat"/>
                <a:cs typeface="Montserrat"/>
              </a:rPr>
              <a:t>gesprek/bijeenkomst</a:t>
            </a:r>
            <a:r>
              <a:rPr sz="1300" b="0" spc="25" dirty="0">
                <a:solidFill>
                  <a:srgbClr val="1D3A8A"/>
                </a:solidFill>
                <a:latin typeface="Montserrat"/>
                <a:cs typeface="Montserrat"/>
              </a:rPr>
              <a:t> </a:t>
            </a:r>
            <a:r>
              <a:rPr sz="1300" b="0" spc="-20" dirty="0">
                <a:solidFill>
                  <a:srgbClr val="1D3A8A"/>
                </a:solidFill>
                <a:latin typeface="Montserrat"/>
                <a:cs typeface="Montserrat"/>
              </a:rPr>
              <a:t>(18%)</a:t>
            </a:r>
            <a:endParaRPr sz="1300">
              <a:latin typeface="Montserrat"/>
              <a:cs typeface="Montserra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426199" y="4470139"/>
            <a:ext cx="4817745" cy="725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sz="1350" i="1" spc="-55" dirty="0">
                <a:solidFill>
                  <a:srgbClr val="1D40AF"/>
                </a:solidFill>
                <a:latin typeface="Lucida Sans"/>
                <a:cs typeface="Lucida Sans"/>
              </a:rPr>
              <a:t>"Ik</a:t>
            </a:r>
            <a:r>
              <a:rPr sz="1350" i="1" spc="-90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55" dirty="0">
                <a:solidFill>
                  <a:srgbClr val="1D40AF"/>
                </a:solidFill>
                <a:latin typeface="Lucida Sans"/>
                <a:cs typeface="Lucida Sans"/>
              </a:rPr>
              <a:t>wil</a:t>
            </a:r>
            <a:r>
              <a:rPr sz="1350" i="1" spc="-90" dirty="0">
                <a:solidFill>
                  <a:srgbClr val="1D40AF"/>
                </a:solidFill>
                <a:latin typeface="Lucida Sans"/>
                <a:cs typeface="Lucida Sans"/>
              </a:rPr>
              <a:t> graag </a:t>
            </a:r>
            <a:r>
              <a:rPr sz="1350" i="1" spc="-35" dirty="0">
                <a:solidFill>
                  <a:srgbClr val="1D40AF"/>
                </a:solidFill>
                <a:latin typeface="Lucida Sans"/>
                <a:cs typeface="Lucida Sans"/>
              </a:rPr>
              <a:t>meehelpen,</a:t>
            </a:r>
            <a:r>
              <a:rPr sz="1350" i="1" spc="-90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100" dirty="0">
                <a:solidFill>
                  <a:srgbClr val="1D40AF"/>
                </a:solidFill>
                <a:latin typeface="Lucida Sans"/>
                <a:cs typeface="Lucida Sans"/>
              </a:rPr>
              <a:t>maar</a:t>
            </a:r>
            <a:r>
              <a:rPr sz="1350" i="1" spc="-90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55" dirty="0">
                <a:solidFill>
                  <a:srgbClr val="1D40AF"/>
                </a:solidFill>
                <a:latin typeface="Lucida Sans"/>
                <a:cs typeface="Lucida Sans"/>
              </a:rPr>
              <a:t>wil</a:t>
            </a:r>
            <a:r>
              <a:rPr sz="1350" i="1" spc="-90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65" dirty="0">
                <a:solidFill>
                  <a:srgbClr val="1D40AF"/>
                </a:solidFill>
                <a:latin typeface="Lucida Sans"/>
                <a:cs typeface="Lucida Sans"/>
              </a:rPr>
              <a:t>eerst</a:t>
            </a:r>
            <a:r>
              <a:rPr sz="1350" i="1" spc="-90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30" dirty="0">
                <a:solidFill>
                  <a:srgbClr val="1D40AF"/>
                </a:solidFill>
                <a:latin typeface="Lucida Sans"/>
                <a:cs typeface="Lucida Sans"/>
              </a:rPr>
              <a:t>weten</a:t>
            </a:r>
            <a:r>
              <a:rPr sz="1350" i="1" spc="-90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65" dirty="0">
                <a:solidFill>
                  <a:srgbClr val="1D40AF"/>
                </a:solidFill>
                <a:latin typeface="Lucida Sans"/>
                <a:cs typeface="Lucida Sans"/>
              </a:rPr>
              <a:t>wat</a:t>
            </a:r>
            <a:r>
              <a:rPr sz="1350" i="1" spc="-85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10" dirty="0">
                <a:solidFill>
                  <a:srgbClr val="1D40AF"/>
                </a:solidFill>
                <a:latin typeface="Lucida Sans"/>
                <a:cs typeface="Lucida Sans"/>
              </a:rPr>
              <a:t>de</a:t>
            </a:r>
            <a:r>
              <a:rPr sz="1350" i="1" spc="-90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10" dirty="0">
                <a:solidFill>
                  <a:srgbClr val="1D40AF"/>
                </a:solidFill>
                <a:latin typeface="Lucida Sans"/>
                <a:cs typeface="Lucida Sans"/>
              </a:rPr>
              <a:t>concrete </a:t>
            </a:r>
            <a:r>
              <a:rPr sz="1350" i="1" spc="-35" dirty="0">
                <a:solidFill>
                  <a:srgbClr val="1D40AF"/>
                </a:solidFill>
                <a:latin typeface="Lucida Sans"/>
                <a:cs typeface="Lucida Sans"/>
              </a:rPr>
              <a:t>mogelijkheden</a:t>
            </a:r>
            <a:r>
              <a:rPr sz="1350" i="1" spc="-75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90" dirty="0">
                <a:solidFill>
                  <a:srgbClr val="1D40AF"/>
                </a:solidFill>
                <a:latin typeface="Lucida Sans"/>
                <a:cs typeface="Lucida Sans"/>
              </a:rPr>
              <a:t>zijn</a:t>
            </a:r>
            <a:r>
              <a:rPr sz="1350" i="1" spc="-75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20" dirty="0">
                <a:solidFill>
                  <a:srgbClr val="1D40AF"/>
                </a:solidFill>
                <a:latin typeface="Lucida Sans"/>
                <a:cs typeface="Lucida Sans"/>
              </a:rPr>
              <a:t>en</a:t>
            </a:r>
            <a:r>
              <a:rPr sz="1350" i="1" spc="-75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40" dirty="0">
                <a:solidFill>
                  <a:srgbClr val="1D40AF"/>
                </a:solidFill>
                <a:latin typeface="Lucida Sans"/>
                <a:cs typeface="Lucida Sans"/>
              </a:rPr>
              <a:t>hoeveel</a:t>
            </a:r>
            <a:r>
              <a:rPr sz="1350" i="1" spc="-70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65" dirty="0">
                <a:solidFill>
                  <a:srgbClr val="1D40AF"/>
                </a:solidFill>
                <a:latin typeface="Lucida Sans"/>
                <a:cs typeface="Lucida Sans"/>
              </a:rPr>
              <a:t>tijd</a:t>
            </a:r>
            <a:r>
              <a:rPr sz="1350" i="1" spc="-75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30" dirty="0">
                <a:solidFill>
                  <a:srgbClr val="1D40AF"/>
                </a:solidFill>
                <a:latin typeface="Lucida Sans"/>
                <a:cs typeface="Lucida Sans"/>
              </a:rPr>
              <a:t>het</a:t>
            </a:r>
            <a:r>
              <a:rPr sz="1350" i="1" spc="-75" dirty="0">
                <a:solidFill>
                  <a:srgbClr val="1D40AF"/>
                </a:solidFill>
                <a:latin typeface="Lucida Sans"/>
                <a:cs typeface="Lucida Sans"/>
              </a:rPr>
              <a:t> </a:t>
            </a:r>
            <a:r>
              <a:rPr sz="1350" i="1" spc="-10" dirty="0">
                <a:solidFill>
                  <a:srgbClr val="1D40AF"/>
                </a:solidFill>
                <a:latin typeface="Lucida Sans"/>
                <a:cs typeface="Lucida Sans"/>
              </a:rPr>
              <a:t>kost."</a:t>
            </a:r>
            <a:endParaRPr sz="1350" dirty="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150" spc="-110" dirty="0">
                <a:solidFill>
                  <a:srgbClr val="6A7280"/>
                </a:solidFill>
                <a:latin typeface="Montserrat"/>
                <a:cs typeface="Montserrat"/>
              </a:rPr>
              <a:t>—</a:t>
            </a:r>
            <a:r>
              <a:rPr sz="1150" spc="-1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6A7280"/>
                </a:solidFill>
                <a:latin typeface="Montserrat"/>
                <a:cs typeface="Montserrat"/>
              </a:rPr>
              <a:t>Bewoner,</a:t>
            </a:r>
            <a:r>
              <a:rPr sz="1150" spc="-1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6A7280"/>
                </a:solidFill>
                <a:latin typeface="Montserrat"/>
                <a:cs typeface="Montserrat"/>
              </a:rPr>
              <a:t>50-</a:t>
            </a:r>
            <a:r>
              <a:rPr sz="1150" spc="-75" dirty="0">
                <a:solidFill>
                  <a:srgbClr val="6A7280"/>
                </a:solidFill>
                <a:latin typeface="Montserrat"/>
                <a:cs typeface="Montserrat"/>
              </a:rPr>
              <a:t>60</a:t>
            </a:r>
            <a:r>
              <a:rPr sz="1150" spc="-1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20" dirty="0">
                <a:solidFill>
                  <a:srgbClr val="6A7280"/>
                </a:solidFill>
                <a:latin typeface="Montserrat"/>
                <a:cs typeface="Montserrat"/>
              </a:rPr>
              <a:t>jaar</a:t>
            </a:r>
            <a:endParaRPr sz="1150" dirty="0">
              <a:latin typeface="Montserrat"/>
              <a:cs typeface="Montserrat"/>
            </a:endParaRPr>
          </a:p>
        </p:txBody>
      </p:sp>
      <p:pic>
        <p:nvPicPr>
          <p:cNvPr id="24" name="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33400" y="6115049"/>
            <a:ext cx="190499" cy="190499"/>
          </a:xfrm>
          <a:prstGeom prst="rect">
            <a:avLst/>
          </a:prstGeom>
        </p:spPr>
      </p:pic>
      <p:sp>
        <p:nvSpPr>
          <p:cNvPr id="25" name="object 25"/>
          <p:cNvSpPr txBox="1"/>
          <p:nvPr/>
        </p:nvSpPr>
        <p:spPr>
          <a:xfrm>
            <a:off x="520700" y="5584287"/>
            <a:ext cx="10081895" cy="929640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1700" b="1" spc="-114" dirty="0">
                <a:solidFill>
                  <a:srgbClr val="1D40AF"/>
                </a:solidFill>
                <a:latin typeface="Montserrat SemiBold"/>
                <a:cs typeface="Montserrat SemiBold"/>
              </a:rPr>
              <a:t>Actie-</a:t>
            </a:r>
            <a:r>
              <a:rPr sz="170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inzicht</a:t>
            </a:r>
            <a:endParaRPr sz="1700">
              <a:latin typeface="Montserrat SemiBold"/>
              <a:cs typeface="Montserrat SemiBold"/>
            </a:endParaRPr>
          </a:p>
          <a:p>
            <a:pPr marL="316865" marR="5080">
              <a:lnSpc>
                <a:spcPct val="115399"/>
              </a:lnSpc>
              <a:spcBef>
                <a:spcPts val="515"/>
              </a:spcBef>
            </a:pP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Door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concrete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participatiemogelijkheden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aan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te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bieden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met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duidelijke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tijdsinvestering,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kan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de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Dorpsraad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potentieel</a:t>
            </a:r>
            <a:r>
              <a:rPr sz="1300" spc="5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90" dirty="0">
                <a:solidFill>
                  <a:srgbClr val="374050"/>
                </a:solidFill>
                <a:latin typeface="Montserrat"/>
                <a:cs typeface="Montserrat"/>
              </a:rPr>
              <a:t>45%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van</a:t>
            </a:r>
            <a:r>
              <a:rPr sz="1300" spc="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25" dirty="0">
                <a:solidFill>
                  <a:srgbClr val="374050"/>
                </a:solidFill>
                <a:latin typeface="Montserrat"/>
                <a:cs typeface="Montserrat"/>
              </a:rPr>
              <a:t>de </a:t>
            </a:r>
            <a:r>
              <a:rPr sz="1300" spc="-70" dirty="0">
                <a:solidFill>
                  <a:srgbClr val="374050"/>
                </a:solidFill>
                <a:latin typeface="Montserrat"/>
                <a:cs typeface="Montserrat"/>
              </a:rPr>
              <a:t>respondenten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374050"/>
                </a:solidFill>
                <a:latin typeface="Montserrat"/>
                <a:cs typeface="Montserrat"/>
              </a:rPr>
              <a:t>activeren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95" dirty="0">
                <a:solidFill>
                  <a:srgbClr val="374050"/>
                </a:solidFill>
                <a:latin typeface="Montserrat"/>
                <a:cs typeface="Montserrat"/>
              </a:rPr>
              <a:t>om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40" dirty="0">
                <a:solidFill>
                  <a:srgbClr val="374050"/>
                </a:solidFill>
                <a:latin typeface="Montserrat"/>
                <a:cs typeface="Montserrat"/>
              </a:rPr>
              <a:t>bij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374050"/>
                </a:solidFill>
                <a:latin typeface="Montserrat"/>
                <a:cs typeface="Montserrat"/>
              </a:rPr>
              <a:t>te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374050"/>
                </a:solidFill>
                <a:latin typeface="Montserrat"/>
                <a:cs typeface="Montserrat"/>
              </a:rPr>
              <a:t>dragen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374050"/>
                </a:solidFill>
                <a:latin typeface="Montserrat"/>
                <a:cs typeface="Montserrat"/>
              </a:rPr>
              <a:t>aan</a:t>
            </a:r>
            <a:r>
              <a:rPr sz="1300" spc="-10" dirty="0">
                <a:solidFill>
                  <a:srgbClr val="374050"/>
                </a:solidFill>
                <a:latin typeface="Montserrat"/>
                <a:cs typeface="Montserrat"/>
              </a:rPr>
              <a:t> projecten.</a:t>
            </a:r>
            <a:endParaRPr sz="1300">
              <a:latin typeface="Montserrat"/>
              <a:cs typeface="Montserrat"/>
            </a:endParaRPr>
          </a:p>
        </p:txBody>
      </p:sp>
      <p:pic>
        <p:nvPicPr>
          <p:cNvPr id="26" name="object 2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1000" y="1752600"/>
            <a:ext cx="5562599" cy="2666999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>
            <a:off x="0" y="6787464"/>
            <a:ext cx="12192000" cy="76200"/>
            <a:chOff x="0" y="6648449"/>
            <a:chExt cx="12192000" cy="76200"/>
          </a:xfrm>
        </p:grpSpPr>
        <p:sp>
          <p:nvSpPr>
            <p:cNvPr id="28" name="object 28"/>
            <p:cNvSpPr/>
            <p:nvPr/>
          </p:nvSpPr>
          <p:spPr>
            <a:xfrm>
              <a:off x="0" y="6648449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067174" y="6648449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0999" y="5210174"/>
            <a:ext cx="11430000" cy="1181100"/>
          </a:xfrm>
          <a:custGeom>
            <a:avLst/>
            <a:gdLst/>
            <a:ahLst/>
            <a:cxnLst/>
            <a:rect l="l" t="t" r="r" b="b"/>
            <a:pathLst>
              <a:path w="11430000" h="1181100">
                <a:moveTo>
                  <a:pt x="11358802" y="1181099"/>
                </a:moveTo>
                <a:lnTo>
                  <a:pt x="71196" y="1181099"/>
                </a:lnTo>
                <a:lnTo>
                  <a:pt x="66241" y="1180610"/>
                </a:lnTo>
                <a:lnTo>
                  <a:pt x="29705" y="1165477"/>
                </a:lnTo>
                <a:lnTo>
                  <a:pt x="3885" y="1129437"/>
                </a:lnTo>
                <a:lnTo>
                  <a:pt x="0" y="1109903"/>
                </a:lnTo>
                <a:lnTo>
                  <a:pt x="0" y="1104899"/>
                </a:lnTo>
                <a:lnTo>
                  <a:pt x="0" y="71196"/>
                </a:lnTo>
                <a:lnTo>
                  <a:pt x="15621" y="29705"/>
                </a:lnTo>
                <a:lnTo>
                  <a:pt x="51661" y="3885"/>
                </a:lnTo>
                <a:lnTo>
                  <a:pt x="71196" y="0"/>
                </a:lnTo>
                <a:lnTo>
                  <a:pt x="11358802" y="0"/>
                </a:lnTo>
                <a:lnTo>
                  <a:pt x="11400293" y="15621"/>
                </a:lnTo>
                <a:lnTo>
                  <a:pt x="11426113" y="51661"/>
                </a:lnTo>
                <a:lnTo>
                  <a:pt x="11429999" y="71196"/>
                </a:lnTo>
                <a:lnTo>
                  <a:pt x="11429999" y="1109903"/>
                </a:lnTo>
                <a:lnTo>
                  <a:pt x="11414376" y="1151393"/>
                </a:lnTo>
                <a:lnTo>
                  <a:pt x="11378337" y="1177213"/>
                </a:lnTo>
                <a:lnTo>
                  <a:pt x="11363757" y="1180610"/>
                </a:lnTo>
                <a:lnTo>
                  <a:pt x="11358802" y="1181099"/>
                </a:lnTo>
                <a:close/>
              </a:path>
            </a:pathLst>
          </a:custGeom>
          <a:solidFill>
            <a:srgbClr val="1D40A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2192000" cy="76200"/>
            <a:chOff x="0" y="0"/>
            <a:chExt cx="12192000" cy="762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124824" y="0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450" spc="-210" dirty="0"/>
              <a:t>Wat</a:t>
            </a:r>
            <a:r>
              <a:rPr sz="2450" spc="-45" dirty="0"/>
              <a:t> </a:t>
            </a:r>
            <a:r>
              <a:rPr sz="2450" spc="-135" dirty="0"/>
              <a:t>doet</a:t>
            </a:r>
            <a:r>
              <a:rPr sz="2450" spc="-30" dirty="0"/>
              <a:t> </a:t>
            </a:r>
            <a:r>
              <a:rPr sz="2450" spc="-155" dirty="0"/>
              <a:t>de</a:t>
            </a:r>
            <a:r>
              <a:rPr sz="2450" spc="-35" dirty="0"/>
              <a:t> </a:t>
            </a:r>
            <a:r>
              <a:rPr sz="2450" spc="-150" dirty="0"/>
              <a:t>Dorpsraad</a:t>
            </a:r>
            <a:r>
              <a:rPr sz="2450" spc="-30" dirty="0"/>
              <a:t> </a:t>
            </a:r>
            <a:r>
              <a:rPr sz="2450" spc="-75" dirty="0"/>
              <a:t>goed?</a:t>
            </a:r>
            <a:endParaRPr sz="2450"/>
          </a:p>
        </p:txBody>
      </p:sp>
      <p:sp>
        <p:nvSpPr>
          <p:cNvPr id="7" name="object 7"/>
          <p:cNvSpPr/>
          <p:nvPr/>
        </p:nvSpPr>
        <p:spPr>
          <a:xfrm>
            <a:off x="380999" y="990599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761999" y="38099"/>
                </a:moveTo>
                <a:lnTo>
                  <a:pt x="0" y="38099"/>
                </a:lnTo>
                <a:lnTo>
                  <a:pt x="0" y="0"/>
                </a:lnTo>
                <a:lnTo>
                  <a:pt x="761999" y="0"/>
                </a:lnTo>
                <a:lnTo>
                  <a:pt x="761999" y="38099"/>
                </a:lnTo>
                <a:close/>
              </a:path>
            </a:pathLst>
          </a:custGeom>
          <a:solidFill>
            <a:srgbClr val="1665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82699" y="850211"/>
            <a:ext cx="324675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b="0" spc="-85" dirty="0">
                <a:solidFill>
                  <a:srgbClr val="047857"/>
                </a:solidFill>
                <a:latin typeface="Montserrat Medium"/>
                <a:cs typeface="Montserrat Medium"/>
              </a:rPr>
              <a:t>Positieve</a:t>
            </a:r>
            <a:r>
              <a:rPr sz="1650" b="0" spc="-3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00" dirty="0">
                <a:solidFill>
                  <a:srgbClr val="047857"/>
                </a:solidFill>
                <a:latin typeface="Montserrat Medium"/>
                <a:cs typeface="Montserrat Medium"/>
              </a:rPr>
              <a:t>feedback</a:t>
            </a:r>
            <a:r>
              <a:rPr sz="1650" b="0" spc="-3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114" dirty="0">
                <a:solidFill>
                  <a:srgbClr val="047857"/>
                </a:solidFill>
                <a:latin typeface="Montserrat Medium"/>
                <a:cs typeface="Montserrat Medium"/>
              </a:rPr>
              <a:t>van</a:t>
            </a:r>
            <a:r>
              <a:rPr sz="1650" b="0" spc="-35" dirty="0">
                <a:solidFill>
                  <a:srgbClr val="047857"/>
                </a:solidFill>
                <a:latin typeface="Montserrat Medium"/>
                <a:cs typeface="Montserrat Medium"/>
              </a:rPr>
              <a:t> </a:t>
            </a:r>
            <a:r>
              <a:rPr sz="1650" b="0" spc="-95" dirty="0">
                <a:solidFill>
                  <a:srgbClr val="047857"/>
                </a:solidFill>
                <a:latin typeface="Montserrat Medium"/>
                <a:cs typeface="Montserrat Medium"/>
              </a:rPr>
              <a:t>bewoners</a:t>
            </a:r>
            <a:endParaRPr sz="1650">
              <a:latin typeface="Montserrat Medium"/>
              <a:cs typeface="Montserrat Medium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80999" y="1790700"/>
            <a:ext cx="5562600" cy="942975"/>
            <a:chOff x="380999" y="1790700"/>
            <a:chExt cx="5562600" cy="942975"/>
          </a:xfrm>
        </p:grpSpPr>
        <p:sp>
          <p:nvSpPr>
            <p:cNvPr id="10" name="object 10"/>
            <p:cNvSpPr/>
            <p:nvPr/>
          </p:nvSpPr>
          <p:spPr>
            <a:xfrm>
              <a:off x="380999" y="1804987"/>
              <a:ext cx="5562600" cy="929005"/>
            </a:xfrm>
            <a:custGeom>
              <a:avLst/>
              <a:gdLst/>
              <a:ahLst/>
              <a:cxnLst/>
              <a:rect l="l" t="t" r="r" b="b"/>
              <a:pathLst>
                <a:path w="5562600" h="929005">
                  <a:moveTo>
                    <a:pt x="5491402" y="928687"/>
                  </a:moveTo>
                  <a:lnTo>
                    <a:pt x="71196" y="928687"/>
                  </a:lnTo>
                  <a:lnTo>
                    <a:pt x="66241" y="928199"/>
                  </a:lnTo>
                  <a:lnTo>
                    <a:pt x="29705" y="913065"/>
                  </a:lnTo>
                  <a:lnTo>
                    <a:pt x="3885" y="877025"/>
                  </a:lnTo>
                  <a:lnTo>
                    <a:pt x="0" y="857490"/>
                  </a:lnTo>
                  <a:lnTo>
                    <a:pt x="0" y="852487"/>
                  </a:lnTo>
                  <a:lnTo>
                    <a:pt x="0" y="57847"/>
                  </a:lnTo>
                  <a:lnTo>
                    <a:pt x="18780" y="21008"/>
                  </a:lnTo>
                  <a:lnTo>
                    <a:pt x="56426" y="1982"/>
                  </a:lnTo>
                  <a:lnTo>
                    <a:pt x="71196" y="0"/>
                  </a:lnTo>
                  <a:lnTo>
                    <a:pt x="5491402" y="0"/>
                  </a:lnTo>
                  <a:lnTo>
                    <a:pt x="5532893" y="12692"/>
                  </a:lnTo>
                  <a:lnTo>
                    <a:pt x="5558713" y="41975"/>
                  </a:lnTo>
                  <a:lnTo>
                    <a:pt x="5562599" y="57847"/>
                  </a:lnTo>
                  <a:lnTo>
                    <a:pt x="5562599" y="857490"/>
                  </a:lnTo>
                  <a:lnTo>
                    <a:pt x="5546977" y="898981"/>
                  </a:lnTo>
                  <a:lnTo>
                    <a:pt x="5510937" y="924801"/>
                  </a:lnTo>
                  <a:lnTo>
                    <a:pt x="5496357" y="928199"/>
                  </a:lnTo>
                  <a:lnTo>
                    <a:pt x="5491402" y="928687"/>
                  </a:lnTo>
                  <a:close/>
                </a:path>
              </a:pathLst>
            </a:custGeom>
            <a:solidFill>
              <a:srgbClr val="ECFD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81377" y="1790700"/>
              <a:ext cx="5561965" cy="69215"/>
            </a:xfrm>
            <a:custGeom>
              <a:avLst/>
              <a:gdLst/>
              <a:ahLst/>
              <a:cxnLst/>
              <a:rect l="l" t="t" r="r" b="b"/>
              <a:pathLst>
                <a:path w="5561965" h="69214">
                  <a:moveTo>
                    <a:pt x="0" y="68698"/>
                  </a:moveTo>
                  <a:lnTo>
                    <a:pt x="16889" y="27882"/>
                  </a:lnTo>
                  <a:lnTo>
                    <a:pt x="53735" y="3262"/>
                  </a:lnTo>
                  <a:lnTo>
                    <a:pt x="75822" y="0"/>
                  </a:lnTo>
                  <a:lnTo>
                    <a:pt x="5486022" y="0"/>
                  </a:lnTo>
                  <a:lnTo>
                    <a:pt x="5528364" y="12829"/>
                  </a:lnTo>
                  <a:lnTo>
                    <a:pt x="5545468" y="28574"/>
                  </a:lnTo>
                  <a:lnTo>
                    <a:pt x="75822" y="28574"/>
                  </a:lnTo>
                  <a:lnTo>
                    <a:pt x="68315" y="28801"/>
                  </a:lnTo>
                  <a:lnTo>
                    <a:pt x="27504" y="39366"/>
                  </a:lnTo>
                  <a:lnTo>
                    <a:pt x="1555" y="63809"/>
                  </a:lnTo>
                  <a:lnTo>
                    <a:pt x="0" y="68698"/>
                  </a:lnTo>
                  <a:close/>
                </a:path>
                <a:path w="5561965" h="69214">
                  <a:moveTo>
                    <a:pt x="5561844" y="68698"/>
                  </a:moveTo>
                  <a:lnTo>
                    <a:pt x="5534338" y="39366"/>
                  </a:lnTo>
                  <a:lnTo>
                    <a:pt x="5493528" y="28801"/>
                  </a:lnTo>
                  <a:lnTo>
                    <a:pt x="5486022" y="28574"/>
                  </a:lnTo>
                  <a:lnTo>
                    <a:pt x="5545468" y="28574"/>
                  </a:lnTo>
                  <a:lnTo>
                    <a:pt x="5560771" y="61331"/>
                  </a:lnTo>
                  <a:lnTo>
                    <a:pt x="5561844" y="68698"/>
                  </a:lnTo>
                  <a:close/>
                </a:path>
              </a:pathLst>
            </a:custGeom>
            <a:solidFill>
              <a:srgbClr val="16A2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33399" y="1971674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9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4" y="288427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0FA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224" y="2085974"/>
              <a:ext cx="133349" cy="152399"/>
            </a:xfrm>
            <a:prstGeom prst="rect">
              <a:avLst/>
            </a:prstGeom>
          </p:spPr>
        </p:pic>
      </p:grpSp>
      <p:grpSp>
        <p:nvGrpSpPr>
          <p:cNvPr id="14" name="object 14"/>
          <p:cNvGrpSpPr/>
          <p:nvPr/>
        </p:nvGrpSpPr>
        <p:grpSpPr>
          <a:xfrm>
            <a:off x="380999" y="2886075"/>
            <a:ext cx="5562600" cy="942975"/>
            <a:chOff x="380999" y="2886075"/>
            <a:chExt cx="5562600" cy="942975"/>
          </a:xfrm>
        </p:grpSpPr>
        <p:sp>
          <p:nvSpPr>
            <p:cNvPr id="15" name="object 15"/>
            <p:cNvSpPr/>
            <p:nvPr/>
          </p:nvSpPr>
          <p:spPr>
            <a:xfrm>
              <a:off x="380999" y="2900362"/>
              <a:ext cx="5562600" cy="929005"/>
            </a:xfrm>
            <a:custGeom>
              <a:avLst/>
              <a:gdLst/>
              <a:ahLst/>
              <a:cxnLst/>
              <a:rect l="l" t="t" r="r" b="b"/>
              <a:pathLst>
                <a:path w="5562600" h="929004">
                  <a:moveTo>
                    <a:pt x="5491402" y="928686"/>
                  </a:moveTo>
                  <a:lnTo>
                    <a:pt x="71196" y="928686"/>
                  </a:lnTo>
                  <a:lnTo>
                    <a:pt x="66241" y="928198"/>
                  </a:lnTo>
                  <a:lnTo>
                    <a:pt x="29705" y="913065"/>
                  </a:lnTo>
                  <a:lnTo>
                    <a:pt x="3885" y="877024"/>
                  </a:lnTo>
                  <a:lnTo>
                    <a:pt x="0" y="857490"/>
                  </a:lnTo>
                  <a:lnTo>
                    <a:pt x="0" y="852487"/>
                  </a:lnTo>
                  <a:lnTo>
                    <a:pt x="0" y="57846"/>
                  </a:lnTo>
                  <a:lnTo>
                    <a:pt x="18780" y="21008"/>
                  </a:lnTo>
                  <a:lnTo>
                    <a:pt x="56426" y="1982"/>
                  </a:lnTo>
                  <a:lnTo>
                    <a:pt x="71196" y="0"/>
                  </a:lnTo>
                  <a:lnTo>
                    <a:pt x="5491402" y="0"/>
                  </a:lnTo>
                  <a:lnTo>
                    <a:pt x="5532893" y="12692"/>
                  </a:lnTo>
                  <a:lnTo>
                    <a:pt x="5558713" y="41975"/>
                  </a:lnTo>
                  <a:lnTo>
                    <a:pt x="5562599" y="57846"/>
                  </a:lnTo>
                  <a:lnTo>
                    <a:pt x="5562599" y="857490"/>
                  </a:lnTo>
                  <a:lnTo>
                    <a:pt x="5546977" y="898981"/>
                  </a:lnTo>
                  <a:lnTo>
                    <a:pt x="5510937" y="924801"/>
                  </a:lnTo>
                  <a:lnTo>
                    <a:pt x="5496357" y="928198"/>
                  </a:lnTo>
                  <a:lnTo>
                    <a:pt x="5491402" y="928686"/>
                  </a:lnTo>
                  <a:close/>
                </a:path>
              </a:pathLst>
            </a:custGeom>
            <a:solidFill>
              <a:srgbClr val="ECFD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81377" y="2886075"/>
              <a:ext cx="5561965" cy="69215"/>
            </a:xfrm>
            <a:custGeom>
              <a:avLst/>
              <a:gdLst/>
              <a:ahLst/>
              <a:cxnLst/>
              <a:rect l="l" t="t" r="r" b="b"/>
              <a:pathLst>
                <a:path w="5561965" h="69214">
                  <a:moveTo>
                    <a:pt x="0" y="68698"/>
                  </a:moveTo>
                  <a:lnTo>
                    <a:pt x="16889" y="27882"/>
                  </a:lnTo>
                  <a:lnTo>
                    <a:pt x="53735" y="3262"/>
                  </a:lnTo>
                  <a:lnTo>
                    <a:pt x="75822" y="0"/>
                  </a:lnTo>
                  <a:lnTo>
                    <a:pt x="5486022" y="0"/>
                  </a:lnTo>
                  <a:lnTo>
                    <a:pt x="5528364" y="12829"/>
                  </a:lnTo>
                  <a:lnTo>
                    <a:pt x="5545468" y="28574"/>
                  </a:lnTo>
                  <a:lnTo>
                    <a:pt x="75822" y="28574"/>
                  </a:lnTo>
                  <a:lnTo>
                    <a:pt x="68315" y="28801"/>
                  </a:lnTo>
                  <a:lnTo>
                    <a:pt x="27504" y="39366"/>
                  </a:lnTo>
                  <a:lnTo>
                    <a:pt x="1555" y="63809"/>
                  </a:lnTo>
                  <a:lnTo>
                    <a:pt x="0" y="68698"/>
                  </a:lnTo>
                  <a:close/>
                </a:path>
                <a:path w="5561965" h="69214">
                  <a:moveTo>
                    <a:pt x="5561844" y="68698"/>
                  </a:moveTo>
                  <a:lnTo>
                    <a:pt x="5534338" y="39366"/>
                  </a:lnTo>
                  <a:lnTo>
                    <a:pt x="5493528" y="28801"/>
                  </a:lnTo>
                  <a:lnTo>
                    <a:pt x="5486022" y="28574"/>
                  </a:lnTo>
                  <a:lnTo>
                    <a:pt x="5545468" y="28574"/>
                  </a:lnTo>
                  <a:lnTo>
                    <a:pt x="5560771" y="61331"/>
                  </a:lnTo>
                  <a:lnTo>
                    <a:pt x="5561844" y="68698"/>
                  </a:lnTo>
                  <a:close/>
                </a:path>
              </a:pathLst>
            </a:custGeom>
            <a:solidFill>
              <a:srgbClr val="16A2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33399" y="3067049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1"/>
                  </a:lnTo>
                  <a:lnTo>
                    <a:pt x="55796" y="55795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5"/>
                  </a:lnTo>
                  <a:lnTo>
                    <a:pt x="353904" y="92572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4" y="288427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8"/>
                  </a:lnTo>
                  <a:lnTo>
                    <a:pt x="199858" y="380770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0FA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7699" y="3194013"/>
              <a:ext cx="152399" cy="130211"/>
            </a:xfrm>
            <a:prstGeom prst="rect">
              <a:avLst/>
            </a:prstGeom>
          </p:spPr>
        </p:pic>
      </p:grpSp>
      <p:grpSp>
        <p:nvGrpSpPr>
          <p:cNvPr id="19" name="object 19"/>
          <p:cNvGrpSpPr/>
          <p:nvPr/>
        </p:nvGrpSpPr>
        <p:grpSpPr>
          <a:xfrm>
            <a:off x="380999" y="3981450"/>
            <a:ext cx="5562600" cy="942975"/>
            <a:chOff x="380999" y="3981450"/>
            <a:chExt cx="5562600" cy="942975"/>
          </a:xfrm>
        </p:grpSpPr>
        <p:sp>
          <p:nvSpPr>
            <p:cNvPr id="20" name="object 20"/>
            <p:cNvSpPr/>
            <p:nvPr/>
          </p:nvSpPr>
          <p:spPr>
            <a:xfrm>
              <a:off x="380999" y="3995737"/>
              <a:ext cx="5562600" cy="929005"/>
            </a:xfrm>
            <a:custGeom>
              <a:avLst/>
              <a:gdLst/>
              <a:ahLst/>
              <a:cxnLst/>
              <a:rect l="l" t="t" r="r" b="b"/>
              <a:pathLst>
                <a:path w="5562600" h="929004">
                  <a:moveTo>
                    <a:pt x="5491402" y="928687"/>
                  </a:moveTo>
                  <a:lnTo>
                    <a:pt x="71196" y="928687"/>
                  </a:lnTo>
                  <a:lnTo>
                    <a:pt x="66241" y="928199"/>
                  </a:lnTo>
                  <a:lnTo>
                    <a:pt x="29705" y="913065"/>
                  </a:lnTo>
                  <a:lnTo>
                    <a:pt x="3885" y="877024"/>
                  </a:lnTo>
                  <a:lnTo>
                    <a:pt x="0" y="857490"/>
                  </a:lnTo>
                  <a:lnTo>
                    <a:pt x="0" y="852487"/>
                  </a:lnTo>
                  <a:lnTo>
                    <a:pt x="0" y="57847"/>
                  </a:lnTo>
                  <a:lnTo>
                    <a:pt x="18780" y="21008"/>
                  </a:lnTo>
                  <a:lnTo>
                    <a:pt x="56426" y="1982"/>
                  </a:lnTo>
                  <a:lnTo>
                    <a:pt x="71196" y="0"/>
                  </a:lnTo>
                  <a:lnTo>
                    <a:pt x="5491402" y="0"/>
                  </a:lnTo>
                  <a:lnTo>
                    <a:pt x="5532893" y="12692"/>
                  </a:lnTo>
                  <a:lnTo>
                    <a:pt x="5558713" y="41975"/>
                  </a:lnTo>
                  <a:lnTo>
                    <a:pt x="5562599" y="57847"/>
                  </a:lnTo>
                  <a:lnTo>
                    <a:pt x="5562599" y="857490"/>
                  </a:lnTo>
                  <a:lnTo>
                    <a:pt x="5546977" y="898982"/>
                  </a:lnTo>
                  <a:lnTo>
                    <a:pt x="5510937" y="924801"/>
                  </a:lnTo>
                  <a:lnTo>
                    <a:pt x="5496357" y="928199"/>
                  </a:lnTo>
                  <a:lnTo>
                    <a:pt x="5491402" y="928687"/>
                  </a:lnTo>
                  <a:close/>
                </a:path>
              </a:pathLst>
            </a:custGeom>
            <a:solidFill>
              <a:srgbClr val="ECFD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81377" y="3981450"/>
              <a:ext cx="5561965" cy="69215"/>
            </a:xfrm>
            <a:custGeom>
              <a:avLst/>
              <a:gdLst/>
              <a:ahLst/>
              <a:cxnLst/>
              <a:rect l="l" t="t" r="r" b="b"/>
              <a:pathLst>
                <a:path w="5561965" h="69214">
                  <a:moveTo>
                    <a:pt x="0" y="68698"/>
                  </a:moveTo>
                  <a:lnTo>
                    <a:pt x="16889" y="27882"/>
                  </a:lnTo>
                  <a:lnTo>
                    <a:pt x="53735" y="3262"/>
                  </a:lnTo>
                  <a:lnTo>
                    <a:pt x="75822" y="0"/>
                  </a:lnTo>
                  <a:lnTo>
                    <a:pt x="5486022" y="0"/>
                  </a:lnTo>
                  <a:lnTo>
                    <a:pt x="5528364" y="12829"/>
                  </a:lnTo>
                  <a:lnTo>
                    <a:pt x="5545468" y="28574"/>
                  </a:lnTo>
                  <a:lnTo>
                    <a:pt x="75822" y="28574"/>
                  </a:lnTo>
                  <a:lnTo>
                    <a:pt x="68315" y="28801"/>
                  </a:lnTo>
                  <a:lnTo>
                    <a:pt x="27504" y="39366"/>
                  </a:lnTo>
                  <a:lnTo>
                    <a:pt x="1555" y="63808"/>
                  </a:lnTo>
                  <a:lnTo>
                    <a:pt x="0" y="68698"/>
                  </a:lnTo>
                  <a:close/>
                </a:path>
                <a:path w="5561965" h="69214">
                  <a:moveTo>
                    <a:pt x="5561844" y="68698"/>
                  </a:moveTo>
                  <a:lnTo>
                    <a:pt x="5534338" y="39366"/>
                  </a:lnTo>
                  <a:lnTo>
                    <a:pt x="5493528" y="28801"/>
                  </a:lnTo>
                  <a:lnTo>
                    <a:pt x="5486022" y="28574"/>
                  </a:lnTo>
                  <a:lnTo>
                    <a:pt x="5545468" y="28574"/>
                  </a:lnTo>
                  <a:lnTo>
                    <a:pt x="5560771" y="61330"/>
                  </a:lnTo>
                  <a:lnTo>
                    <a:pt x="5561844" y="68698"/>
                  </a:lnTo>
                  <a:close/>
                </a:path>
              </a:pathLst>
            </a:custGeom>
            <a:solidFill>
              <a:srgbClr val="16A2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33399" y="4162424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9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1"/>
                  </a:lnTo>
                  <a:lnTo>
                    <a:pt x="55796" y="55795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5"/>
                  </a:lnTo>
                  <a:lnTo>
                    <a:pt x="353904" y="92571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4" y="288426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0FA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6274" y="4276724"/>
              <a:ext cx="95249" cy="152399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368299" y="1348746"/>
            <a:ext cx="142557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spc="-100" dirty="0">
                <a:solidFill>
                  <a:srgbClr val="1D40AF"/>
                </a:solidFill>
                <a:latin typeface="Montserrat SemiBold"/>
                <a:cs typeface="Montserrat SemiBold"/>
              </a:rPr>
              <a:t>Sterke</a:t>
            </a:r>
            <a:r>
              <a:rPr sz="1650" b="1" spc="-4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650" b="1" spc="-90" dirty="0">
                <a:solidFill>
                  <a:srgbClr val="1D40AF"/>
                </a:solidFill>
                <a:latin typeface="Montserrat SemiBold"/>
                <a:cs typeface="Montserrat SemiBold"/>
              </a:rPr>
              <a:t>punten</a:t>
            </a:r>
            <a:endParaRPr sz="1650">
              <a:latin typeface="Montserrat SemiBold"/>
              <a:cs typeface="Montserrat SemiBol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54100" y="1914767"/>
            <a:ext cx="4361180" cy="66103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350" b="1" spc="-100" dirty="0">
                <a:solidFill>
                  <a:srgbClr val="055E45"/>
                </a:solidFill>
                <a:latin typeface="Montserrat SemiBold"/>
                <a:cs typeface="Montserrat SemiBold"/>
              </a:rPr>
              <a:t>Organiseren</a:t>
            </a:r>
            <a:r>
              <a:rPr sz="1350" b="1" spc="-5" dirty="0">
                <a:solidFill>
                  <a:srgbClr val="055E45"/>
                </a:solidFill>
                <a:latin typeface="Montserrat SemiBold"/>
                <a:cs typeface="Montserrat SemiBold"/>
              </a:rPr>
              <a:t> </a:t>
            </a:r>
            <a:r>
              <a:rPr sz="1350" b="1" spc="-114" dirty="0">
                <a:solidFill>
                  <a:srgbClr val="055E45"/>
                </a:solidFill>
                <a:latin typeface="Montserrat SemiBold"/>
                <a:cs typeface="Montserrat SemiBold"/>
              </a:rPr>
              <a:t>van</a:t>
            </a:r>
            <a:r>
              <a:rPr sz="1350" b="1" dirty="0">
                <a:solidFill>
                  <a:srgbClr val="055E45"/>
                </a:solidFill>
                <a:latin typeface="Montserrat SemiBold"/>
                <a:cs typeface="Montserrat SemiBold"/>
              </a:rPr>
              <a:t> </a:t>
            </a:r>
            <a:r>
              <a:rPr sz="1350" b="1" spc="-20" dirty="0">
                <a:solidFill>
                  <a:srgbClr val="055E45"/>
                </a:solidFill>
                <a:latin typeface="Montserrat SemiBold"/>
                <a:cs typeface="Montserrat SemiBold"/>
              </a:rPr>
              <a:t>evenementen</a:t>
            </a:r>
            <a:endParaRPr sz="1350">
              <a:latin typeface="Montserrat SemiBold"/>
              <a:cs typeface="Montserrat SemiBold"/>
            </a:endParaRPr>
          </a:p>
          <a:p>
            <a:pPr marL="12700" marR="5080">
              <a:lnSpc>
                <a:spcPct val="108700"/>
              </a:lnSpc>
              <a:spcBef>
                <a:spcPts val="110"/>
              </a:spcBef>
            </a:pP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Bewoners</a:t>
            </a:r>
            <a:r>
              <a:rPr sz="1150" spc="-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waarderen</a:t>
            </a:r>
            <a:r>
              <a:rPr sz="1150" spc="-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de</a:t>
            </a:r>
            <a:r>
              <a:rPr sz="1150" spc="-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sociale</a:t>
            </a:r>
            <a:r>
              <a:rPr sz="1150" spc="-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0" dirty="0">
                <a:solidFill>
                  <a:srgbClr val="4A5462"/>
                </a:solidFill>
                <a:latin typeface="Montserrat"/>
                <a:cs typeface="Montserrat"/>
              </a:rPr>
              <a:t>activiteiten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die</a:t>
            </a:r>
            <a:r>
              <a:rPr sz="1150" spc="-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de</a:t>
            </a:r>
            <a:r>
              <a:rPr sz="1150" spc="-1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50" dirty="0">
                <a:solidFill>
                  <a:srgbClr val="4A5462"/>
                </a:solidFill>
                <a:latin typeface="Montserrat"/>
                <a:cs typeface="Montserrat"/>
              </a:rPr>
              <a:t>gemeenschap 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samenbrengen.</a:t>
            </a:r>
            <a:endParaRPr sz="1150">
              <a:latin typeface="Montserrat"/>
              <a:cs typeface="Montserra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54100" y="3010142"/>
            <a:ext cx="4102735" cy="66103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350" b="1" spc="-85" dirty="0">
                <a:solidFill>
                  <a:srgbClr val="055E45"/>
                </a:solidFill>
                <a:latin typeface="Montserrat SemiBold"/>
                <a:cs typeface="Montserrat SemiBold"/>
              </a:rPr>
              <a:t>Inzet</a:t>
            </a:r>
            <a:r>
              <a:rPr sz="1350" b="1" spc="-35" dirty="0">
                <a:solidFill>
                  <a:srgbClr val="055E45"/>
                </a:solidFill>
                <a:latin typeface="Montserrat SemiBold"/>
                <a:cs typeface="Montserrat SemiBold"/>
              </a:rPr>
              <a:t> </a:t>
            </a:r>
            <a:r>
              <a:rPr sz="1350" b="1" spc="-100" dirty="0">
                <a:solidFill>
                  <a:srgbClr val="055E45"/>
                </a:solidFill>
                <a:latin typeface="Montserrat SemiBold"/>
                <a:cs typeface="Montserrat SemiBold"/>
              </a:rPr>
              <a:t>voor</a:t>
            </a:r>
            <a:r>
              <a:rPr sz="1350" b="1" spc="-30" dirty="0">
                <a:solidFill>
                  <a:srgbClr val="055E45"/>
                </a:solidFill>
                <a:latin typeface="Montserrat SemiBold"/>
                <a:cs typeface="Montserrat SemiBold"/>
              </a:rPr>
              <a:t> </a:t>
            </a:r>
            <a:r>
              <a:rPr sz="1350" b="1" spc="-100" dirty="0">
                <a:solidFill>
                  <a:srgbClr val="055E45"/>
                </a:solidFill>
                <a:latin typeface="Montserrat SemiBold"/>
                <a:cs typeface="Montserrat SemiBold"/>
              </a:rPr>
              <a:t>het</a:t>
            </a:r>
            <a:r>
              <a:rPr sz="1350" b="1" spc="-30" dirty="0">
                <a:solidFill>
                  <a:srgbClr val="055E45"/>
                </a:solidFill>
                <a:latin typeface="Montserrat SemiBold"/>
                <a:cs typeface="Montserrat SemiBold"/>
              </a:rPr>
              <a:t> </a:t>
            </a:r>
            <a:r>
              <a:rPr sz="1350" b="1" spc="-20" dirty="0">
                <a:solidFill>
                  <a:srgbClr val="055E45"/>
                </a:solidFill>
                <a:latin typeface="Montserrat SemiBold"/>
                <a:cs typeface="Montserrat SemiBold"/>
              </a:rPr>
              <a:t>dorp</a:t>
            </a:r>
            <a:endParaRPr sz="1350">
              <a:latin typeface="Montserrat SemiBold"/>
              <a:cs typeface="Montserrat SemiBold"/>
            </a:endParaRPr>
          </a:p>
          <a:p>
            <a:pPr marL="12700" marR="5080">
              <a:lnSpc>
                <a:spcPct val="108700"/>
              </a:lnSpc>
              <a:spcBef>
                <a:spcPts val="110"/>
              </a:spcBef>
            </a:pPr>
            <a:r>
              <a:rPr sz="1150" spc="-85" dirty="0">
                <a:solidFill>
                  <a:srgbClr val="4A5462"/>
                </a:solidFill>
                <a:latin typeface="Montserrat"/>
                <a:cs typeface="Montserrat"/>
              </a:rPr>
              <a:t>De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toewijding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betrokkenheid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4A5462"/>
                </a:solidFill>
                <a:latin typeface="Montserrat"/>
                <a:cs typeface="Montserrat"/>
              </a:rPr>
              <a:t>van</a:t>
            </a:r>
            <a:r>
              <a:rPr sz="1150" spc="-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55" dirty="0">
                <a:solidFill>
                  <a:srgbClr val="4A5462"/>
                </a:solidFill>
                <a:latin typeface="Montserrat"/>
                <a:cs typeface="Montserrat"/>
              </a:rPr>
              <a:t>vrijwilligers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wordt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breed gewaardeerd.</a:t>
            </a:r>
            <a:endParaRPr sz="1150">
              <a:latin typeface="Montserrat"/>
              <a:cs typeface="Montserra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54100" y="4105516"/>
            <a:ext cx="4121785" cy="66103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350" b="1" spc="-105" dirty="0">
                <a:solidFill>
                  <a:srgbClr val="055E45"/>
                </a:solidFill>
                <a:latin typeface="Montserrat SemiBold"/>
                <a:cs typeface="Montserrat SemiBold"/>
              </a:rPr>
              <a:t>Aandacht</a:t>
            </a:r>
            <a:r>
              <a:rPr sz="1350" b="1" spc="-20" dirty="0">
                <a:solidFill>
                  <a:srgbClr val="055E45"/>
                </a:solidFill>
                <a:latin typeface="Montserrat SemiBold"/>
                <a:cs typeface="Montserrat SemiBold"/>
              </a:rPr>
              <a:t> </a:t>
            </a:r>
            <a:r>
              <a:rPr sz="1350" b="1" spc="-100" dirty="0">
                <a:solidFill>
                  <a:srgbClr val="055E45"/>
                </a:solidFill>
                <a:latin typeface="Montserrat SemiBold"/>
                <a:cs typeface="Montserrat SemiBold"/>
              </a:rPr>
              <a:t>voor</a:t>
            </a:r>
            <a:r>
              <a:rPr sz="1350" b="1" spc="-20" dirty="0">
                <a:solidFill>
                  <a:srgbClr val="055E45"/>
                </a:solidFill>
                <a:latin typeface="Montserrat SemiBold"/>
                <a:cs typeface="Montserrat SemiBold"/>
              </a:rPr>
              <a:t> </a:t>
            </a:r>
            <a:r>
              <a:rPr sz="1350" b="1" spc="-35" dirty="0">
                <a:solidFill>
                  <a:srgbClr val="055E45"/>
                </a:solidFill>
                <a:latin typeface="Montserrat SemiBold"/>
                <a:cs typeface="Montserrat SemiBold"/>
              </a:rPr>
              <a:t>verkeersveiligheid</a:t>
            </a:r>
            <a:endParaRPr sz="1350">
              <a:latin typeface="Montserrat SemiBold"/>
              <a:cs typeface="Montserrat SemiBold"/>
            </a:endParaRPr>
          </a:p>
          <a:p>
            <a:pPr marL="12700" marR="5080">
              <a:lnSpc>
                <a:spcPct val="108700"/>
              </a:lnSpc>
              <a:spcBef>
                <a:spcPts val="110"/>
              </a:spcBef>
            </a:pP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Inzet</a:t>
            </a:r>
            <a:r>
              <a:rPr sz="1150" spc="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voor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verbetering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5" dirty="0">
                <a:solidFill>
                  <a:srgbClr val="4A5462"/>
                </a:solidFill>
                <a:latin typeface="Montserrat"/>
                <a:cs typeface="Montserrat"/>
              </a:rPr>
              <a:t>van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verkeerssituaties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4A5462"/>
                </a:solidFill>
                <a:latin typeface="Montserrat"/>
                <a:cs typeface="Montserrat"/>
              </a:rPr>
              <a:t>in</a:t>
            </a:r>
            <a:r>
              <a:rPr sz="1150" spc="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het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dorp</a:t>
            </a:r>
            <a:r>
              <a:rPr sz="1150" spc="1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10" dirty="0">
                <a:solidFill>
                  <a:srgbClr val="4A5462"/>
                </a:solidFill>
                <a:latin typeface="Montserrat"/>
                <a:cs typeface="Montserrat"/>
              </a:rPr>
              <a:t>wordt gewaardeerd.</a:t>
            </a:r>
            <a:endParaRPr sz="1150">
              <a:latin typeface="Montserrat"/>
              <a:cs typeface="Montserrat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6248399" y="1790699"/>
            <a:ext cx="5562600" cy="1028700"/>
            <a:chOff x="6248399" y="1790699"/>
            <a:chExt cx="5562600" cy="1028700"/>
          </a:xfrm>
        </p:grpSpPr>
        <p:sp>
          <p:nvSpPr>
            <p:cNvPr id="29" name="object 29"/>
            <p:cNvSpPr/>
            <p:nvPr/>
          </p:nvSpPr>
          <p:spPr>
            <a:xfrm>
              <a:off x="6267449" y="1790699"/>
              <a:ext cx="5543550" cy="1028700"/>
            </a:xfrm>
            <a:custGeom>
              <a:avLst/>
              <a:gdLst/>
              <a:ahLst/>
              <a:cxnLst/>
              <a:rect l="l" t="t" r="r" b="b"/>
              <a:pathLst>
                <a:path w="5543550" h="1028700">
                  <a:moveTo>
                    <a:pt x="5472352" y="1028699"/>
                  </a:moveTo>
                  <a:lnTo>
                    <a:pt x="53397" y="1028699"/>
                  </a:lnTo>
                  <a:lnTo>
                    <a:pt x="49680" y="1028211"/>
                  </a:lnTo>
                  <a:lnTo>
                    <a:pt x="14084" y="1002843"/>
                  </a:lnTo>
                  <a:lnTo>
                    <a:pt x="365" y="962458"/>
                  </a:lnTo>
                  <a:lnTo>
                    <a:pt x="0" y="957503"/>
                  </a:lnTo>
                  <a:lnTo>
                    <a:pt x="0" y="952499"/>
                  </a:lnTo>
                  <a:lnTo>
                    <a:pt x="0" y="71196"/>
                  </a:lnTo>
                  <a:lnTo>
                    <a:pt x="11715" y="29705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5472352" y="0"/>
                  </a:lnTo>
                  <a:lnTo>
                    <a:pt x="5513844" y="15621"/>
                  </a:lnTo>
                  <a:lnTo>
                    <a:pt x="5539663" y="51661"/>
                  </a:lnTo>
                  <a:lnTo>
                    <a:pt x="5543549" y="71196"/>
                  </a:lnTo>
                  <a:lnTo>
                    <a:pt x="5543549" y="957503"/>
                  </a:lnTo>
                  <a:lnTo>
                    <a:pt x="5527927" y="998994"/>
                  </a:lnTo>
                  <a:lnTo>
                    <a:pt x="5491887" y="1024813"/>
                  </a:lnTo>
                  <a:lnTo>
                    <a:pt x="5477308" y="1028211"/>
                  </a:lnTo>
                  <a:lnTo>
                    <a:pt x="5472352" y="10286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248399" y="1790977"/>
              <a:ext cx="70485" cy="1028700"/>
            </a:xfrm>
            <a:custGeom>
              <a:avLst/>
              <a:gdLst/>
              <a:ahLst/>
              <a:cxnLst/>
              <a:rect l="l" t="t" r="r" b="b"/>
              <a:pathLst>
                <a:path w="70485" h="1028700">
                  <a:moveTo>
                    <a:pt x="70449" y="1028144"/>
                  </a:moveTo>
                  <a:lnTo>
                    <a:pt x="33857" y="1015591"/>
                  </a:lnTo>
                  <a:lnTo>
                    <a:pt x="5800" y="981382"/>
                  </a:lnTo>
                  <a:lnTo>
                    <a:pt x="0" y="9522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952222"/>
                  </a:lnTo>
                  <a:lnTo>
                    <a:pt x="44515" y="994564"/>
                  </a:lnTo>
                  <a:lnTo>
                    <a:pt x="66287" y="1026488"/>
                  </a:lnTo>
                  <a:lnTo>
                    <a:pt x="70449" y="10281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6248399" y="2971799"/>
            <a:ext cx="5562600" cy="1028700"/>
            <a:chOff x="6248399" y="2971799"/>
            <a:chExt cx="5562600" cy="1028700"/>
          </a:xfrm>
        </p:grpSpPr>
        <p:sp>
          <p:nvSpPr>
            <p:cNvPr id="32" name="object 32"/>
            <p:cNvSpPr/>
            <p:nvPr/>
          </p:nvSpPr>
          <p:spPr>
            <a:xfrm>
              <a:off x="6267449" y="2971799"/>
              <a:ext cx="5543550" cy="1028700"/>
            </a:xfrm>
            <a:custGeom>
              <a:avLst/>
              <a:gdLst/>
              <a:ahLst/>
              <a:cxnLst/>
              <a:rect l="l" t="t" r="r" b="b"/>
              <a:pathLst>
                <a:path w="5543550" h="1028700">
                  <a:moveTo>
                    <a:pt x="5472352" y="1028699"/>
                  </a:moveTo>
                  <a:lnTo>
                    <a:pt x="53397" y="1028699"/>
                  </a:lnTo>
                  <a:lnTo>
                    <a:pt x="49680" y="1028211"/>
                  </a:lnTo>
                  <a:lnTo>
                    <a:pt x="14084" y="1002843"/>
                  </a:lnTo>
                  <a:lnTo>
                    <a:pt x="365" y="962458"/>
                  </a:lnTo>
                  <a:lnTo>
                    <a:pt x="0" y="957503"/>
                  </a:lnTo>
                  <a:lnTo>
                    <a:pt x="0" y="952499"/>
                  </a:lnTo>
                  <a:lnTo>
                    <a:pt x="0" y="71196"/>
                  </a:lnTo>
                  <a:lnTo>
                    <a:pt x="11715" y="29705"/>
                  </a:lnTo>
                  <a:lnTo>
                    <a:pt x="42320" y="2440"/>
                  </a:lnTo>
                  <a:lnTo>
                    <a:pt x="53397" y="0"/>
                  </a:lnTo>
                  <a:lnTo>
                    <a:pt x="5472352" y="0"/>
                  </a:lnTo>
                  <a:lnTo>
                    <a:pt x="5513844" y="15621"/>
                  </a:lnTo>
                  <a:lnTo>
                    <a:pt x="5539663" y="51661"/>
                  </a:lnTo>
                  <a:lnTo>
                    <a:pt x="5543549" y="71196"/>
                  </a:lnTo>
                  <a:lnTo>
                    <a:pt x="5543549" y="957503"/>
                  </a:lnTo>
                  <a:lnTo>
                    <a:pt x="5527927" y="998994"/>
                  </a:lnTo>
                  <a:lnTo>
                    <a:pt x="5491887" y="1024813"/>
                  </a:lnTo>
                  <a:lnTo>
                    <a:pt x="5477308" y="1028211"/>
                  </a:lnTo>
                  <a:lnTo>
                    <a:pt x="5472352" y="102869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248399" y="2972077"/>
              <a:ext cx="70485" cy="1028700"/>
            </a:xfrm>
            <a:custGeom>
              <a:avLst/>
              <a:gdLst/>
              <a:ahLst/>
              <a:cxnLst/>
              <a:rect l="l" t="t" r="r" b="b"/>
              <a:pathLst>
                <a:path w="70485" h="1028700">
                  <a:moveTo>
                    <a:pt x="70450" y="1028144"/>
                  </a:moveTo>
                  <a:lnTo>
                    <a:pt x="33857" y="1015591"/>
                  </a:lnTo>
                  <a:lnTo>
                    <a:pt x="5800" y="981382"/>
                  </a:lnTo>
                  <a:lnTo>
                    <a:pt x="0" y="952222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952222"/>
                  </a:lnTo>
                  <a:lnTo>
                    <a:pt x="44515" y="994564"/>
                  </a:lnTo>
                  <a:lnTo>
                    <a:pt x="66287" y="1026488"/>
                  </a:lnTo>
                  <a:lnTo>
                    <a:pt x="70450" y="1028144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4" name="object 34"/>
          <p:cNvGrpSpPr/>
          <p:nvPr/>
        </p:nvGrpSpPr>
        <p:grpSpPr>
          <a:xfrm>
            <a:off x="6248398" y="4229100"/>
            <a:ext cx="5562600" cy="752475"/>
            <a:chOff x="6248398" y="4229100"/>
            <a:chExt cx="5562600" cy="752475"/>
          </a:xfrm>
        </p:grpSpPr>
        <p:sp>
          <p:nvSpPr>
            <p:cNvPr id="35" name="object 35"/>
            <p:cNvSpPr/>
            <p:nvPr/>
          </p:nvSpPr>
          <p:spPr>
            <a:xfrm>
              <a:off x="6248398" y="4243387"/>
              <a:ext cx="5562600" cy="738505"/>
            </a:xfrm>
            <a:custGeom>
              <a:avLst/>
              <a:gdLst/>
              <a:ahLst/>
              <a:cxnLst/>
              <a:rect l="l" t="t" r="r" b="b"/>
              <a:pathLst>
                <a:path w="5562600" h="738504">
                  <a:moveTo>
                    <a:pt x="5491403" y="738187"/>
                  </a:moveTo>
                  <a:lnTo>
                    <a:pt x="71196" y="738187"/>
                  </a:lnTo>
                  <a:lnTo>
                    <a:pt x="66241" y="737699"/>
                  </a:lnTo>
                  <a:lnTo>
                    <a:pt x="29705" y="722564"/>
                  </a:lnTo>
                  <a:lnTo>
                    <a:pt x="3885" y="686524"/>
                  </a:lnTo>
                  <a:lnTo>
                    <a:pt x="0" y="666990"/>
                  </a:lnTo>
                  <a:lnTo>
                    <a:pt x="0" y="661987"/>
                  </a:lnTo>
                  <a:lnTo>
                    <a:pt x="0" y="57847"/>
                  </a:lnTo>
                  <a:lnTo>
                    <a:pt x="18780" y="21008"/>
                  </a:lnTo>
                  <a:lnTo>
                    <a:pt x="56426" y="1982"/>
                  </a:lnTo>
                  <a:lnTo>
                    <a:pt x="71196" y="0"/>
                  </a:lnTo>
                  <a:lnTo>
                    <a:pt x="5491403" y="0"/>
                  </a:lnTo>
                  <a:lnTo>
                    <a:pt x="5532894" y="12692"/>
                  </a:lnTo>
                  <a:lnTo>
                    <a:pt x="5558714" y="41975"/>
                  </a:lnTo>
                  <a:lnTo>
                    <a:pt x="5562600" y="57847"/>
                  </a:lnTo>
                  <a:lnTo>
                    <a:pt x="5562600" y="666990"/>
                  </a:lnTo>
                  <a:lnTo>
                    <a:pt x="5546977" y="708481"/>
                  </a:lnTo>
                  <a:lnTo>
                    <a:pt x="5510938" y="734300"/>
                  </a:lnTo>
                  <a:lnTo>
                    <a:pt x="5496358" y="737699"/>
                  </a:lnTo>
                  <a:lnTo>
                    <a:pt x="5491403" y="738187"/>
                  </a:lnTo>
                  <a:close/>
                </a:path>
              </a:pathLst>
            </a:custGeom>
            <a:solidFill>
              <a:srgbClr val="ECFD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248777" y="4229100"/>
              <a:ext cx="5561965" cy="69215"/>
            </a:xfrm>
            <a:custGeom>
              <a:avLst/>
              <a:gdLst/>
              <a:ahLst/>
              <a:cxnLst/>
              <a:rect l="l" t="t" r="r" b="b"/>
              <a:pathLst>
                <a:path w="5561965" h="69214">
                  <a:moveTo>
                    <a:pt x="0" y="68698"/>
                  </a:moveTo>
                  <a:lnTo>
                    <a:pt x="16888" y="27882"/>
                  </a:lnTo>
                  <a:lnTo>
                    <a:pt x="53734" y="3262"/>
                  </a:lnTo>
                  <a:lnTo>
                    <a:pt x="75822" y="0"/>
                  </a:lnTo>
                  <a:lnTo>
                    <a:pt x="5486021" y="0"/>
                  </a:lnTo>
                  <a:lnTo>
                    <a:pt x="5528363" y="12829"/>
                  </a:lnTo>
                  <a:lnTo>
                    <a:pt x="5545468" y="28574"/>
                  </a:lnTo>
                  <a:lnTo>
                    <a:pt x="75822" y="28574"/>
                  </a:lnTo>
                  <a:lnTo>
                    <a:pt x="68315" y="28801"/>
                  </a:lnTo>
                  <a:lnTo>
                    <a:pt x="27504" y="39366"/>
                  </a:lnTo>
                  <a:lnTo>
                    <a:pt x="1554" y="63809"/>
                  </a:lnTo>
                  <a:lnTo>
                    <a:pt x="0" y="68698"/>
                  </a:lnTo>
                  <a:close/>
                </a:path>
                <a:path w="5561965" h="69214">
                  <a:moveTo>
                    <a:pt x="5561843" y="68698"/>
                  </a:moveTo>
                  <a:lnTo>
                    <a:pt x="5534338" y="39366"/>
                  </a:lnTo>
                  <a:lnTo>
                    <a:pt x="5493528" y="28801"/>
                  </a:lnTo>
                  <a:lnTo>
                    <a:pt x="5486021" y="28574"/>
                  </a:lnTo>
                  <a:lnTo>
                    <a:pt x="5545468" y="28574"/>
                  </a:lnTo>
                  <a:lnTo>
                    <a:pt x="5560771" y="61330"/>
                  </a:lnTo>
                  <a:lnTo>
                    <a:pt x="5561843" y="68698"/>
                  </a:lnTo>
                  <a:close/>
                </a:path>
              </a:pathLst>
            </a:custGeom>
            <a:solidFill>
              <a:srgbClr val="16A2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400799" y="4410074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5" y="296335"/>
                  </a:lnTo>
                  <a:lnTo>
                    <a:pt x="11130" y="254666"/>
                  </a:lnTo>
                  <a:lnTo>
                    <a:pt x="914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1" y="27095"/>
                  </a:lnTo>
                  <a:lnTo>
                    <a:pt x="135199" y="8200"/>
                  </a:lnTo>
                  <a:lnTo>
                    <a:pt x="181140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6" y="27095"/>
                  </a:lnTo>
                  <a:lnTo>
                    <a:pt x="325202" y="55796"/>
                  </a:lnTo>
                  <a:lnTo>
                    <a:pt x="353902" y="92571"/>
                  </a:lnTo>
                  <a:lnTo>
                    <a:pt x="372798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8" y="245799"/>
                  </a:lnTo>
                  <a:lnTo>
                    <a:pt x="353902" y="288426"/>
                  </a:lnTo>
                  <a:lnTo>
                    <a:pt x="325202" y="325203"/>
                  </a:lnTo>
                  <a:lnTo>
                    <a:pt x="288426" y="353903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0FA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98988" y="4526748"/>
              <a:ext cx="184621" cy="147086"/>
            </a:xfrm>
            <a:prstGeom prst="rect">
              <a:avLst/>
            </a:prstGeom>
          </p:spPr>
        </p:pic>
      </p:grpSp>
      <p:sp>
        <p:nvSpPr>
          <p:cNvPr id="39" name="object 39"/>
          <p:cNvSpPr txBox="1"/>
          <p:nvPr/>
        </p:nvSpPr>
        <p:spPr>
          <a:xfrm>
            <a:off x="6235699" y="1348746"/>
            <a:ext cx="234378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spc="-150" dirty="0">
                <a:solidFill>
                  <a:srgbClr val="1D40AF"/>
                </a:solidFill>
                <a:latin typeface="Montserrat SemiBold"/>
                <a:cs typeface="Montserrat SemiBold"/>
              </a:rPr>
              <a:t>Wat</a:t>
            </a:r>
            <a:r>
              <a:rPr sz="1650" b="1" spc="-15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650" b="1" spc="-110" dirty="0">
                <a:solidFill>
                  <a:srgbClr val="1D40AF"/>
                </a:solidFill>
                <a:latin typeface="Montserrat SemiBold"/>
                <a:cs typeface="Montserrat SemiBold"/>
              </a:rPr>
              <a:t>zeggen</a:t>
            </a:r>
            <a:r>
              <a:rPr sz="1650" b="1" spc="-10" dirty="0">
                <a:solidFill>
                  <a:srgbClr val="1D40AF"/>
                </a:solidFill>
                <a:latin typeface="Montserrat SemiBold"/>
                <a:cs typeface="Montserrat SemiBold"/>
              </a:rPr>
              <a:t> </a:t>
            </a:r>
            <a:r>
              <a:rPr sz="1650" b="1" spc="-95" dirty="0">
                <a:solidFill>
                  <a:srgbClr val="1D40AF"/>
                </a:solidFill>
                <a:latin typeface="Montserrat SemiBold"/>
                <a:cs typeface="Montserrat SemiBold"/>
              </a:rPr>
              <a:t>bewoners?</a:t>
            </a:r>
            <a:endParaRPr sz="1650">
              <a:latin typeface="Montserrat SemiBold"/>
              <a:cs typeface="Montserrat SemiBold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426199" y="1898389"/>
            <a:ext cx="5160645" cy="2210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sz="1350" i="1" spc="-100" dirty="0">
                <a:solidFill>
                  <a:srgbClr val="1D40AF"/>
                </a:solidFill>
                <a:latin typeface="Verdana"/>
                <a:cs typeface="Verdana"/>
              </a:rPr>
              <a:t>"</a:t>
            </a:r>
            <a:r>
              <a:rPr lang="nl-NL" sz="1350" i="1" spc="-100" dirty="0">
                <a:solidFill>
                  <a:srgbClr val="1D40AF"/>
                </a:solidFill>
                <a:latin typeface="Verdana"/>
                <a:cs typeface="Verdana"/>
              </a:rPr>
              <a:t>Zich inzetten voor het behoud van de eigenheid van het dorp</a:t>
            </a:r>
            <a:endParaRPr sz="1350" dirty="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0152409" y="2459545"/>
            <a:ext cx="1518920" cy="202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110" dirty="0">
                <a:solidFill>
                  <a:srgbClr val="6A7280"/>
                </a:solidFill>
                <a:latin typeface="Montserrat"/>
                <a:cs typeface="Montserrat"/>
              </a:rPr>
              <a:t>—</a:t>
            </a:r>
            <a:r>
              <a:rPr sz="1150" spc="-1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6A7280"/>
                </a:solidFill>
                <a:latin typeface="Montserrat"/>
                <a:cs typeface="Montserrat"/>
              </a:rPr>
              <a:t>Bewoner,</a:t>
            </a:r>
            <a:r>
              <a:rPr sz="1150" spc="-5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6A7280"/>
                </a:solidFill>
                <a:latin typeface="Montserrat"/>
                <a:cs typeface="Montserrat"/>
              </a:rPr>
              <a:t>60-</a:t>
            </a:r>
            <a:r>
              <a:rPr sz="1150" spc="-110" dirty="0">
                <a:solidFill>
                  <a:srgbClr val="6A7280"/>
                </a:solidFill>
                <a:latin typeface="Montserrat"/>
                <a:cs typeface="Montserrat"/>
              </a:rPr>
              <a:t>74</a:t>
            </a:r>
            <a:r>
              <a:rPr sz="1150" spc="-1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20" dirty="0">
                <a:solidFill>
                  <a:srgbClr val="6A7280"/>
                </a:solidFill>
                <a:latin typeface="Montserrat"/>
                <a:cs typeface="Montserrat"/>
              </a:rPr>
              <a:t>jaar</a:t>
            </a:r>
            <a:endParaRPr sz="1150">
              <a:latin typeface="Montserrat"/>
              <a:cs typeface="Montserra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426199" y="3079489"/>
            <a:ext cx="463994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sz="1350" i="1" spc="-114" dirty="0">
                <a:solidFill>
                  <a:srgbClr val="1D40AF"/>
                </a:solidFill>
                <a:latin typeface="Verdana"/>
                <a:cs typeface="Verdana"/>
              </a:rPr>
              <a:t>"Grote</a:t>
            </a:r>
            <a:r>
              <a:rPr sz="1350" i="1" spc="-120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85" dirty="0">
                <a:solidFill>
                  <a:srgbClr val="1D40AF"/>
                </a:solidFill>
                <a:latin typeface="Verdana"/>
                <a:cs typeface="Verdana"/>
              </a:rPr>
              <a:t>betrokkenheid,</a:t>
            </a:r>
            <a:r>
              <a:rPr sz="1350" i="1" spc="-114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90" dirty="0">
                <a:solidFill>
                  <a:srgbClr val="1D40AF"/>
                </a:solidFill>
                <a:latin typeface="Verdana"/>
                <a:cs typeface="Verdana"/>
              </a:rPr>
              <a:t>korte</a:t>
            </a:r>
            <a:r>
              <a:rPr sz="1350" i="1" spc="-114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75" dirty="0">
                <a:solidFill>
                  <a:srgbClr val="1D40AF"/>
                </a:solidFill>
                <a:latin typeface="Verdana"/>
                <a:cs typeface="Verdana"/>
              </a:rPr>
              <a:t>lijnen</a:t>
            </a:r>
            <a:r>
              <a:rPr sz="1350" i="1" spc="-114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100" dirty="0">
                <a:solidFill>
                  <a:srgbClr val="1D40AF"/>
                </a:solidFill>
                <a:latin typeface="Verdana"/>
                <a:cs typeface="Verdana"/>
              </a:rPr>
              <a:t>naar</a:t>
            </a:r>
            <a:r>
              <a:rPr sz="1350" i="1" spc="-114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90" dirty="0">
                <a:solidFill>
                  <a:srgbClr val="1D40AF"/>
                </a:solidFill>
                <a:latin typeface="Verdana"/>
                <a:cs typeface="Verdana"/>
              </a:rPr>
              <a:t>gemeente,</a:t>
            </a:r>
            <a:r>
              <a:rPr sz="1350" i="1" spc="-114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75" dirty="0">
                <a:solidFill>
                  <a:srgbClr val="1D40AF"/>
                </a:solidFill>
                <a:latin typeface="Verdana"/>
                <a:cs typeface="Verdana"/>
              </a:rPr>
              <a:t>inzet</a:t>
            </a:r>
            <a:r>
              <a:rPr sz="1350" i="1" spc="-114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65" dirty="0">
                <a:solidFill>
                  <a:srgbClr val="1D40AF"/>
                </a:solidFill>
                <a:latin typeface="Verdana"/>
                <a:cs typeface="Verdana"/>
              </a:rPr>
              <a:t>voor </a:t>
            </a:r>
            <a:r>
              <a:rPr sz="1350" i="1" spc="-80" dirty="0">
                <a:solidFill>
                  <a:srgbClr val="1D40AF"/>
                </a:solidFill>
                <a:latin typeface="Verdana"/>
                <a:cs typeface="Verdana"/>
              </a:rPr>
              <a:t>projecten</a:t>
            </a:r>
            <a:r>
              <a:rPr sz="1350" i="1" spc="-130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60" dirty="0">
                <a:solidFill>
                  <a:srgbClr val="1D40AF"/>
                </a:solidFill>
                <a:latin typeface="Verdana"/>
                <a:cs typeface="Verdana"/>
              </a:rPr>
              <a:t>die</a:t>
            </a:r>
            <a:r>
              <a:rPr sz="1350" i="1" spc="-130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65" dirty="0">
                <a:solidFill>
                  <a:srgbClr val="1D40AF"/>
                </a:solidFill>
                <a:latin typeface="Verdana"/>
                <a:cs typeface="Verdana"/>
              </a:rPr>
              <a:t>de</a:t>
            </a:r>
            <a:r>
              <a:rPr sz="1350" i="1" spc="-125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80" dirty="0">
                <a:solidFill>
                  <a:srgbClr val="1D40AF"/>
                </a:solidFill>
                <a:latin typeface="Verdana"/>
                <a:cs typeface="Verdana"/>
              </a:rPr>
              <a:t>leefbaarheid</a:t>
            </a:r>
            <a:r>
              <a:rPr sz="1350" i="1" spc="-130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55" dirty="0">
                <a:solidFill>
                  <a:srgbClr val="1D40AF"/>
                </a:solidFill>
                <a:latin typeface="Verdana"/>
                <a:cs typeface="Verdana"/>
              </a:rPr>
              <a:t>in</a:t>
            </a:r>
            <a:r>
              <a:rPr sz="1350" i="1" spc="-125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65" dirty="0">
                <a:solidFill>
                  <a:srgbClr val="1D40AF"/>
                </a:solidFill>
                <a:latin typeface="Verdana"/>
                <a:cs typeface="Verdana"/>
              </a:rPr>
              <a:t>het</a:t>
            </a:r>
            <a:r>
              <a:rPr sz="1350" i="1" spc="-130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70" dirty="0">
                <a:solidFill>
                  <a:srgbClr val="1D40AF"/>
                </a:solidFill>
                <a:latin typeface="Verdana"/>
                <a:cs typeface="Verdana"/>
              </a:rPr>
              <a:t>dorp</a:t>
            </a:r>
            <a:r>
              <a:rPr sz="1350" i="1" spc="-130" dirty="0">
                <a:solidFill>
                  <a:srgbClr val="1D40AF"/>
                </a:solidFill>
                <a:latin typeface="Verdana"/>
                <a:cs typeface="Verdana"/>
              </a:rPr>
              <a:t> </a:t>
            </a:r>
            <a:r>
              <a:rPr sz="1350" i="1" spc="-25" dirty="0">
                <a:solidFill>
                  <a:srgbClr val="1D40AF"/>
                </a:solidFill>
                <a:latin typeface="Verdana"/>
                <a:cs typeface="Verdana"/>
              </a:rPr>
              <a:t>vergroten."</a:t>
            </a:r>
            <a:endParaRPr sz="1350">
              <a:latin typeface="Verdana"/>
              <a:cs typeface="Verdan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144373" y="3640644"/>
            <a:ext cx="1527175" cy="202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50" spc="-110" dirty="0">
                <a:solidFill>
                  <a:srgbClr val="6A7280"/>
                </a:solidFill>
                <a:latin typeface="Montserrat"/>
                <a:cs typeface="Montserrat"/>
              </a:rPr>
              <a:t>—</a:t>
            </a:r>
            <a:r>
              <a:rPr sz="1150" spc="-1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6A7280"/>
                </a:solidFill>
                <a:latin typeface="Montserrat"/>
                <a:cs typeface="Montserrat"/>
              </a:rPr>
              <a:t>Bewoner,</a:t>
            </a:r>
            <a:r>
              <a:rPr sz="1150" spc="-1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65" dirty="0">
                <a:solidFill>
                  <a:srgbClr val="6A7280"/>
                </a:solidFill>
                <a:latin typeface="Montserrat"/>
                <a:cs typeface="Montserrat"/>
              </a:rPr>
              <a:t>50-</a:t>
            </a:r>
            <a:r>
              <a:rPr sz="1150" spc="-75" dirty="0">
                <a:solidFill>
                  <a:srgbClr val="6A7280"/>
                </a:solidFill>
                <a:latin typeface="Montserrat"/>
                <a:cs typeface="Montserrat"/>
              </a:rPr>
              <a:t>60</a:t>
            </a:r>
            <a:r>
              <a:rPr sz="1150" spc="-10" dirty="0">
                <a:solidFill>
                  <a:srgbClr val="6A7280"/>
                </a:solidFill>
                <a:latin typeface="Montserrat"/>
                <a:cs typeface="Montserrat"/>
              </a:rPr>
              <a:t> </a:t>
            </a:r>
            <a:r>
              <a:rPr sz="1150" spc="-20" dirty="0">
                <a:solidFill>
                  <a:srgbClr val="6A7280"/>
                </a:solidFill>
                <a:latin typeface="Montserrat"/>
                <a:cs typeface="Montserrat"/>
              </a:rPr>
              <a:t>jaar</a:t>
            </a:r>
            <a:endParaRPr sz="1150">
              <a:latin typeface="Montserrat"/>
              <a:cs typeface="Montserra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921500" y="4353166"/>
            <a:ext cx="4563745" cy="470534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350" b="1" spc="-95" dirty="0">
                <a:solidFill>
                  <a:srgbClr val="055E45"/>
                </a:solidFill>
                <a:latin typeface="Montserrat SemiBold"/>
                <a:cs typeface="Montserrat SemiBold"/>
              </a:rPr>
              <a:t>Behartigen</a:t>
            </a:r>
            <a:r>
              <a:rPr sz="1350" b="1" spc="-20" dirty="0">
                <a:solidFill>
                  <a:srgbClr val="055E45"/>
                </a:solidFill>
                <a:latin typeface="Montserrat SemiBold"/>
                <a:cs typeface="Montserrat SemiBold"/>
              </a:rPr>
              <a:t> </a:t>
            </a:r>
            <a:r>
              <a:rPr sz="1350" b="1" spc="-100" dirty="0">
                <a:solidFill>
                  <a:srgbClr val="055E45"/>
                </a:solidFill>
                <a:latin typeface="Montserrat SemiBold"/>
                <a:cs typeface="Montserrat SemiBold"/>
              </a:rPr>
              <a:t>belangen</a:t>
            </a:r>
            <a:r>
              <a:rPr sz="1350" b="1" spc="-20" dirty="0">
                <a:solidFill>
                  <a:srgbClr val="055E45"/>
                </a:solidFill>
                <a:latin typeface="Montserrat SemiBold"/>
                <a:cs typeface="Montserrat SemiBold"/>
              </a:rPr>
              <a:t> </a:t>
            </a:r>
            <a:r>
              <a:rPr sz="1350" b="1" spc="-10" dirty="0">
                <a:solidFill>
                  <a:srgbClr val="055E45"/>
                </a:solidFill>
                <a:latin typeface="Montserrat SemiBold"/>
                <a:cs typeface="Montserrat SemiBold"/>
              </a:rPr>
              <a:t>bewoners</a:t>
            </a:r>
            <a:endParaRPr sz="1350">
              <a:latin typeface="Montserrat SemiBold"/>
              <a:cs typeface="Montserrat SemiBold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Goede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vertegenwoordiging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naar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5" dirty="0">
                <a:solidFill>
                  <a:srgbClr val="4A5462"/>
                </a:solidFill>
                <a:latin typeface="Montserrat"/>
                <a:cs typeface="Montserrat"/>
              </a:rPr>
              <a:t>de</a:t>
            </a:r>
            <a:r>
              <a:rPr sz="1150" spc="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gemeente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80" dirty="0">
                <a:solidFill>
                  <a:srgbClr val="4A5462"/>
                </a:solidFill>
                <a:latin typeface="Montserrat"/>
                <a:cs typeface="Montserrat"/>
              </a:rPr>
              <a:t>en</a:t>
            </a:r>
            <a:r>
              <a:rPr sz="1150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70" dirty="0">
                <a:solidFill>
                  <a:srgbClr val="4A5462"/>
                </a:solidFill>
                <a:latin typeface="Montserrat"/>
                <a:cs typeface="Montserrat"/>
              </a:rPr>
              <a:t>andere</a:t>
            </a:r>
            <a:r>
              <a:rPr sz="1150" spc="5" dirty="0">
                <a:solidFill>
                  <a:srgbClr val="4A5462"/>
                </a:solidFill>
                <a:latin typeface="Montserrat"/>
                <a:cs typeface="Montserrat"/>
              </a:rPr>
              <a:t> </a:t>
            </a:r>
            <a:r>
              <a:rPr sz="1150" spc="-20" dirty="0">
                <a:solidFill>
                  <a:srgbClr val="4A5462"/>
                </a:solidFill>
                <a:latin typeface="Montserrat"/>
                <a:cs typeface="Montserrat"/>
              </a:rPr>
              <a:t>instanties.</a:t>
            </a:r>
            <a:endParaRPr sz="1150">
              <a:latin typeface="Montserrat"/>
              <a:cs typeface="Montserra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81024" y="5312021"/>
            <a:ext cx="10485120" cy="922019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sz="1500" b="1" spc="-110" dirty="0">
                <a:solidFill>
                  <a:srgbClr val="FFFFFF"/>
                </a:solidFill>
                <a:latin typeface="Montserrat SemiBold"/>
                <a:cs typeface="Montserrat SemiBold"/>
              </a:rPr>
              <a:t>Waardering</a:t>
            </a:r>
            <a:r>
              <a:rPr sz="1500" b="1" spc="-30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5" dirty="0">
                <a:solidFill>
                  <a:srgbClr val="FFFFFF"/>
                </a:solidFill>
                <a:latin typeface="Montserrat SemiBold"/>
                <a:cs typeface="Montserrat SemiBold"/>
              </a:rPr>
              <a:t>voor</a:t>
            </a:r>
            <a:r>
              <a:rPr sz="1500" b="1" spc="-2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5" dirty="0">
                <a:solidFill>
                  <a:srgbClr val="FFFFFF"/>
                </a:solidFill>
                <a:latin typeface="Montserrat SemiBold"/>
                <a:cs typeface="Montserrat SemiBold"/>
              </a:rPr>
              <a:t>de</a:t>
            </a:r>
            <a:r>
              <a:rPr sz="1500" b="1" spc="-2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80" dirty="0">
                <a:solidFill>
                  <a:srgbClr val="FFFFFF"/>
                </a:solidFill>
                <a:latin typeface="Montserrat SemiBold"/>
                <a:cs typeface="Montserrat SemiBold"/>
              </a:rPr>
              <a:t>rol</a:t>
            </a:r>
            <a:r>
              <a:rPr sz="1500" b="1" spc="-2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20" dirty="0">
                <a:solidFill>
                  <a:srgbClr val="FFFFFF"/>
                </a:solidFill>
                <a:latin typeface="Montserrat SemiBold"/>
                <a:cs typeface="Montserrat SemiBold"/>
              </a:rPr>
              <a:t>van</a:t>
            </a:r>
            <a:r>
              <a:rPr sz="1500" b="1" spc="-2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5" dirty="0">
                <a:solidFill>
                  <a:srgbClr val="FFFFFF"/>
                </a:solidFill>
                <a:latin typeface="Montserrat SemiBold"/>
                <a:cs typeface="Montserrat SemiBold"/>
              </a:rPr>
              <a:t>de</a:t>
            </a:r>
            <a:r>
              <a:rPr sz="1500" b="1" spc="-25" dirty="0">
                <a:solidFill>
                  <a:srgbClr val="FFFFFF"/>
                </a:solidFill>
                <a:latin typeface="Montserrat SemiBold"/>
                <a:cs typeface="Montserrat SemiBold"/>
              </a:rPr>
              <a:t> </a:t>
            </a:r>
            <a:r>
              <a:rPr sz="1500" b="1" spc="-10" dirty="0">
                <a:solidFill>
                  <a:srgbClr val="FFFFFF"/>
                </a:solidFill>
                <a:latin typeface="Montserrat SemiBold"/>
                <a:cs typeface="Montserrat SemiBold"/>
              </a:rPr>
              <a:t>Dorpsraad</a:t>
            </a:r>
            <a:endParaRPr sz="1500" dirty="0">
              <a:latin typeface="Montserrat SemiBold"/>
              <a:cs typeface="Montserrat SemiBold"/>
            </a:endParaRPr>
          </a:p>
          <a:p>
            <a:pPr marL="12700" marR="5080">
              <a:lnSpc>
                <a:spcPct val="115399"/>
              </a:lnSpc>
              <a:spcBef>
                <a:spcPts val="635"/>
              </a:spcBef>
            </a:pPr>
            <a:r>
              <a:rPr sz="1300" spc="-80" dirty="0">
                <a:solidFill>
                  <a:srgbClr val="FFFFFF"/>
                </a:solidFill>
                <a:latin typeface="Montserrat"/>
                <a:cs typeface="Montserrat"/>
              </a:rPr>
              <a:t>Met</a:t>
            </a:r>
            <a:r>
              <a:rPr sz="130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FFFFFF"/>
                </a:solidFill>
                <a:latin typeface="Montserrat"/>
                <a:cs typeface="Montserrat"/>
              </a:rPr>
              <a:t>een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FFFFFF"/>
                </a:solidFill>
                <a:latin typeface="Montserrat"/>
                <a:cs typeface="Montserrat"/>
              </a:rPr>
              <a:t>positieve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FFFFFF"/>
                </a:solidFill>
                <a:latin typeface="Montserrat"/>
                <a:cs typeface="Montserrat"/>
              </a:rPr>
              <a:t>waardering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FFFFFF"/>
                </a:solidFill>
                <a:latin typeface="Montserrat"/>
                <a:cs typeface="Montserrat"/>
              </a:rPr>
              <a:t>van</a:t>
            </a:r>
            <a:r>
              <a:rPr sz="130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73.8</a:t>
            </a:r>
            <a:r>
              <a:rPr lang="nl-NL" sz="1300" spc="-7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%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FFFFFF"/>
                </a:solidFill>
                <a:latin typeface="Montserrat"/>
                <a:cs typeface="Montserrat"/>
              </a:rPr>
              <a:t>wordt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de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FFFFFF"/>
                </a:solidFill>
                <a:latin typeface="Montserrat"/>
                <a:cs typeface="Montserrat"/>
              </a:rPr>
              <a:t>Dorpsraad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gewaardeerd</a:t>
            </a:r>
            <a:r>
              <a:rPr sz="130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95" dirty="0">
                <a:solidFill>
                  <a:srgbClr val="FFFFFF"/>
                </a:solidFill>
                <a:latin typeface="Montserrat"/>
                <a:cs typeface="Montserrat"/>
              </a:rPr>
              <a:t>om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FFFFFF"/>
                </a:solidFill>
                <a:latin typeface="Montserrat"/>
                <a:cs typeface="Montserrat"/>
              </a:rPr>
              <a:t>haar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FFFFFF"/>
                </a:solidFill>
                <a:latin typeface="Montserrat"/>
                <a:cs typeface="Montserrat"/>
              </a:rPr>
              <a:t>bestaansrecht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en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55" dirty="0">
                <a:solidFill>
                  <a:srgbClr val="FFFFFF"/>
                </a:solidFill>
                <a:latin typeface="Montserrat"/>
                <a:cs typeface="Montserrat"/>
              </a:rPr>
              <a:t>inzet.</a:t>
            </a:r>
            <a:r>
              <a:rPr sz="1300" spc="-1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FFFFFF"/>
                </a:solidFill>
                <a:latin typeface="Montserrat"/>
                <a:cs typeface="Montserrat"/>
              </a:rPr>
              <a:t>Bewoners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FFFFFF"/>
                </a:solidFill>
                <a:latin typeface="Montserrat"/>
                <a:cs typeface="Montserrat"/>
              </a:rPr>
              <a:t>zien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de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80" dirty="0">
                <a:solidFill>
                  <a:srgbClr val="FFFFFF"/>
                </a:solidFill>
                <a:latin typeface="Montserrat"/>
                <a:cs typeface="Montserrat"/>
              </a:rPr>
              <a:t>waarde</a:t>
            </a:r>
            <a:r>
              <a:rPr sz="1300" spc="-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Montserrat"/>
                <a:cs typeface="Montserrat"/>
              </a:rPr>
              <a:t>van </a:t>
            </a:r>
            <a:r>
              <a:rPr sz="1300" spc="-70" dirty="0">
                <a:solidFill>
                  <a:srgbClr val="FFFFFF"/>
                </a:solidFill>
                <a:latin typeface="Montserrat"/>
                <a:cs typeface="Montserrat"/>
              </a:rPr>
              <a:t>volksvertegenwoordiging</a:t>
            </a:r>
            <a:r>
              <a:rPr sz="130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en</a:t>
            </a:r>
            <a:r>
              <a:rPr sz="130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de</a:t>
            </a:r>
            <a:r>
              <a:rPr sz="130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FFFFFF"/>
                </a:solidFill>
                <a:latin typeface="Montserrat"/>
                <a:cs typeface="Montserrat"/>
              </a:rPr>
              <a:t>activiteiten</a:t>
            </a:r>
            <a:r>
              <a:rPr sz="130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5" dirty="0">
                <a:solidFill>
                  <a:srgbClr val="FFFFFF"/>
                </a:solidFill>
                <a:latin typeface="Montserrat"/>
                <a:cs typeface="Montserrat"/>
              </a:rPr>
              <a:t>die</a:t>
            </a:r>
            <a:r>
              <a:rPr sz="130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5" dirty="0">
                <a:solidFill>
                  <a:srgbClr val="FFFFFF"/>
                </a:solidFill>
                <a:latin typeface="Montserrat"/>
                <a:cs typeface="Montserrat"/>
              </a:rPr>
              <a:t>de</a:t>
            </a:r>
            <a:r>
              <a:rPr sz="130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60" dirty="0">
                <a:solidFill>
                  <a:srgbClr val="FFFFFF"/>
                </a:solidFill>
                <a:latin typeface="Montserrat"/>
                <a:cs typeface="Montserrat"/>
              </a:rPr>
              <a:t>leefbaarheid</a:t>
            </a:r>
            <a:r>
              <a:rPr sz="1300" spc="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50" dirty="0">
                <a:solidFill>
                  <a:srgbClr val="FFFFFF"/>
                </a:solidFill>
                <a:latin typeface="Montserrat"/>
                <a:cs typeface="Montserrat"/>
              </a:rPr>
              <a:t>in</a:t>
            </a:r>
            <a:r>
              <a:rPr sz="130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70" dirty="0">
                <a:solidFill>
                  <a:srgbClr val="FFFFFF"/>
                </a:solidFill>
                <a:latin typeface="Montserrat"/>
                <a:cs typeface="Montserrat"/>
              </a:rPr>
              <a:t>Muiderberg</a:t>
            </a:r>
            <a:r>
              <a:rPr sz="130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Montserrat"/>
                <a:cs typeface="Montserrat"/>
              </a:rPr>
              <a:t>verbeteren.</a:t>
            </a:r>
            <a:endParaRPr sz="1300" dirty="0">
              <a:latin typeface="Montserrat"/>
              <a:cs typeface="Montserrat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0" y="6790334"/>
            <a:ext cx="12192000" cy="76200"/>
            <a:chOff x="0" y="6438899"/>
            <a:chExt cx="12192000" cy="76200"/>
          </a:xfrm>
        </p:grpSpPr>
        <p:sp>
          <p:nvSpPr>
            <p:cNvPr id="47" name="object 47"/>
            <p:cNvSpPr/>
            <p:nvPr/>
          </p:nvSpPr>
          <p:spPr>
            <a:xfrm>
              <a:off x="0" y="6438899"/>
              <a:ext cx="4067175" cy="76200"/>
            </a:xfrm>
            <a:custGeom>
              <a:avLst/>
              <a:gdLst/>
              <a:ahLst/>
              <a:cxnLst/>
              <a:rect l="l" t="t" r="r" b="b"/>
              <a:pathLst>
                <a:path w="4067175" h="76200">
                  <a:moveTo>
                    <a:pt x="406717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4067174" y="0"/>
                  </a:lnTo>
                  <a:lnTo>
                    <a:pt x="4067174" y="76199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4067174" y="6438899"/>
              <a:ext cx="8124825" cy="76200"/>
            </a:xfrm>
            <a:custGeom>
              <a:avLst/>
              <a:gdLst/>
              <a:ahLst/>
              <a:cxnLst/>
              <a:rect l="l" t="t" r="r" b="b"/>
              <a:pathLst>
                <a:path w="8124825" h="76200">
                  <a:moveTo>
                    <a:pt x="8124824" y="76199"/>
                  </a:moveTo>
                  <a:lnTo>
                    <a:pt x="0" y="76199"/>
                  </a:lnTo>
                  <a:lnTo>
                    <a:pt x="0" y="0"/>
                  </a:lnTo>
                  <a:lnTo>
                    <a:pt x="8124824" y="0"/>
                  </a:lnTo>
                  <a:lnTo>
                    <a:pt x="8124824" y="761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3320</TotalTime>
  <Words>1402</Words>
  <Application>Microsoft Office PowerPoint</Application>
  <PresentationFormat>Aangepast</PresentationFormat>
  <Paragraphs>215</Paragraphs>
  <Slides>12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9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22" baseType="lpstr">
      <vt:lpstr>Aptos</vt:lpstr>
      <vt:lpstr>Arial</vt:lpstr>
      <vt:lpstr>Calibri</vt:lpstr>
      <vt:lpstr>Century Gothic</vt:lpstr>
      <vt:lpstr>Lucida Sans</vt:lpstr>
      <vt:lpstr>Montserrat</vt:lpstr>
      <vt:lpstr>Montserrat Medium</vt:lpstr>
      <vt:lpstr>Montserrat SemiBold</vt:lpstr>
      <vt:lpstr>Verdana</vt:lpstr>
      <vt:lpstr>Office Theme</vt:lpstr>
      <vt:lpstr>Dorpsraad enquête 2025</vt:lpstr>
      <vt:lpstr>Demografische samenstelling</vt:lpstr>
      <vt:lpstr>Algemene waardering dorpsraad</vt:lpstr>
      <vt:lpstr>Bekendheid projecten</vt:lpstr>
      <vt:lpstr>Top prioriteiten bewoners</vt:lpstr>
      <vt:lpstr>Communicatiekanalen</vt:lpstr>
      <vt:lpstr>Concrete wensen uit open vragen</vt:lpstr>
      <vt:lpstr>Participatie &amp; engagement potentieel</vt:lpstr>
      <vt:lpstr>Wat doet de Dorpsraad goed?</vt:lpstr>
      <vt:lpstr>Verbeterpunten &amp; suggesties</vt:lpstr>
      <vt:lpstr>Actiepunten &amp; volgende stappen</vt:lpstr>
      <vt:lpstr>Acties 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John Wallbrink</dc:creator>
  <cp:lastModifiedBy>Jayne Forrester</cp:lastModifiedBy>
  <cp:revision>12</cp:revision>
  <dcterms:created xsi:type="dcterms:W3CDTF">2025-07-03T08:40:22Z</dcterms:created>
  <dcterms:modified xsi:type="dcterms:W3CDTF">2025-10-07T11:37:42Z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2025-07-03T00:00:00Z</vt:filetime>
  </property>
  <property fmtid="{D5CDD505-2E9C-101B-9397-08002B2CF9AE}" pid="3" name="Producer">
    <vt:lpwstr>pypdf</vt:lpwstr>
  </property>
  <property fmtid="{D5CDD505-2E9C-101B-9397-08002B2CF9AE}" pid="4" name="LastSaved">
    <vt:filetime>2025-07-03T00:00:00Z</vt:filetime>
  </property>
</Properties>
</file>